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6858000" cx="12192000"/>
  <p:notesSz cx="6858000" cy="9144000"/>
  <p:embeddedFontLs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8" roundtripDataSignature="AMtx7miTeKNXJZ/VCjIryVyTtT7tMb5c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E8A0D9-7812-4E5B-966C-1389D16BBB38}">
  <a:tblStyle styleId="{89E8A0D9-7812-4E5B-966C-1389D16BBB38}" styleName="Table_0">
    <a:wholeTbl>
      <a:tcTxStyle>
        <a:font>
          <a:latin typeface="Arial"/>
          <a:ea typeface="Arial"/>
          <a:cs typeface="Arial"/>
        </a:font>
        <a:srgbClr val="000000"/>
      </a:tcTxStyle>
      <a:tcStyle>
        <a:tcBdr>
          <a:left>
            <a:ln cap="flat" cmpd="sng" w="6350">
              <a:solidFill>
                <a:srgbClr val="000000"/>
              </a:solidFill>
              <a:prstDash val="solid"/>
              <a:round/>
              <a:headEnd len="sm" w="sm" type="none"/>
              <a:tailEnd len="sm" w="sm" type="none"/>
            </a:ln>
          </a:left>
          <a:right>
            <a:ln cap="flat" cmpd="sng" w="6350">
              <a:solidFill>
                <a:srgbClr val="000000"/>
              </a:solidFill>
              <a:prstDash val="solid"/>
              <a:round/>
              <a:headEnd len="sm" w="sm" type="none"/>
              <a:tailEnd len="sm" w="sm" type="none"/>
            </a:ln>
          </a:right>
          <a:top>
            <a:ln cap="flat" cmpd="sng" w="6350">
              <a:solidFill>
                <a:srgbClr val="000000"/>
              </a:solidFill>
              <a:prstDash val="solid"/>
              <a:round/>
              <a:headEnd len="sm" w="sm" type="none"/>
              <a:tailEnd len="sm" w="sm" type="none"/>
            </a:ln>
          </a:top>
          <a:bottom>
            <a:ln cap="flat" cmpd="sng" w="6350">
              <a:solidFill>
                <a:srgbClr val="000000"/>
              </a:solidFill>
              <a:prstDash val="solid"/>
              <a:round/>
              <a:headEnd len="sm" w="sm" type="none"/>
              <a:tailEnd len="sm" w="sm" type="none"/>
            </a:ln>
          </a:bottom>
          <a:insideH>
            <a:ln cap="flat" cmpd="sng" w="6350">
              <a:solidFill>
                <a:srgbClr val="000000"/>
              </a:solidFill>
              <a:prstDash val="solid"/>
              <a:round/>
              <a:headEnd len="sm" w="sm" type="none"/>
              <a:tailEnd len="sm" w="sm" type="none"/>
            </a:ln>
          </a:insideH>
          <a:insideV>
            <a:ln cap="flat" cmpd="sng" w="635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CenturyGothic-regular.fntdata"/><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enturyGothic-italic.fntdata"/><Relationship Id="rId25" Type="http://schemas.openxmlformats.org/officeDocument/2006/relationships/font" Target="fonts/CenturyGothic-bold.fntdata"/><Relationship Id="rId28" Type="http://customschemas.google.com/relationships/presentationmetadata" Target="metadata"/><Relationship Id="rId27" Type="http://schemas.openxmlformats.org/officeDocument/2006/relationships/font" Target="fonts/CenturyGothic-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02c9e79d5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g102c9e79d5d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02c9e79d5d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102c9e79d5d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12" name="Shape 12"/>
        <p:cNvGrpSpPr/>
        <p:nvPr/>
      </p:nvGrpSpPr>
      <p:grpSpPr>
        <a:xfrm>
          <a:off x="0" y="0"/>
          <a:ext cx="0" cy="0"/>
          <a:chOff x="0" y="0"/>
          <a:chExt cx="0" cy="0"/>
        </a:xfrm>
      </p:grpSpPr>
      <p:pic>
        <p:nvPicPr>
          <p:cNvPr descr="C0-HD-BTM.png" id="13" name="Google Shape;13;p17"/>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4" name="Google Shape;14;p17"/>
          <p:cNvSpPr txBox="1"/>
          <p:nvPr>
            <p:ph type="ctrTitle"/>
          </p:nvPr>
        </p:nvSpPr>
        <p:spPr>
          <a:xfrm>
            <a:off x="1371600" y="1803405"/>
            <a:ext cx="9448800" cy="1825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17"/>
          <p:cNvSpPr txBox="1"/>
          <p:nvPr>
            <p:ph idx="1" type="subTitle"/>
          </p:nvPr>
        </p:nvSpPr>
        <p:spPr>
          <a:xfrm>
            <a:off x="1371600" y="3632201"/>
            <a:ext cx="9448800" cy="685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6" name="Google Shape;16;p17"/>
          <p:cNvSpPr txBox="1"/>
          <p:nvPr>
            <p:ph idx="10" type="dt"/>
          </p:nvPr>
        </p:nvSpPr>
        <p:spPr>
          <a:xfrm>
            <a:off x="7909561" y="4314328"/>
            <a:ext cx="2910840" cy="37464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7"/>
          <p:cNvSpPr txBox="1"/>
          <p:nvPr>
            <p:ph idx="11" type="ftr"/>
          </p:nvPr>
        </p:nvSpPr>
        <p:spPr>
          <a:xfrm>
            <a:off x="1371600" y="4323845"/>
            <a:ext cx="6400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7"/>
          <p:cNvSpPr txBox="1"/>
          <p:nvPr>
            <p:ph idx="12" type="sldNum"/>
          </p:nvPr>
        </p:nvSpPr>
        <p:spPr>
          <a:xfrm>
            <a:off x="8077200" y="143086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Panorâmica com Legenda">
  <p:cSld name="Foto Panorâmica com Legenda">
    <p:spTree>
      <p:nvGrpSpPr>
        <p:cNvPr id="71" name="Shape 71"/>
        <p:cNvGrpSpPr/>
        <p:nvPr/>
      </p:nvGrpSpPr>
      <p:grpSpPr>
        <a:xfrm>
          <a:off x="0" y="0"/>
          <a:ext cx="0" cy="0"/>
          <a:chOff x="0" y="0"/>
          <a:chExt cx="0" cy="0"/>
        </a:xfrm>
      </p:grpSpPr>
      <p:sp>
        <p:nvSpPr>
          <p:cNvPr id="72" name="Google Shape;72;p28"/>
          <p:cNvSpPr txBox="1"/>
          <p:nvPr>
            <p:ph type="title"/>
          </p:nvPr>
        </p:nvSpPr>
        <p:spPr>
          <a:xfrm>
            <a:off x="685777" y="4697360"/>
            <a:ext cx="10822034"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28"/>
          <p:cNvSpPr/>
          <p:nvPr>
            <p:ph idx="2" type="pic"/>
          </p:nvPr>
        </p:nvSpPr>
        <p:spPr>
          <a:xfrm>
            <a:off x="681727" y="941439"/>
            <a:ext cx="10821840" cy="3478161"/>
          </a:xfrm>
          <a:prstGeom prst="rect">
            <a:avLst/>
          </a:prstGeom>
          <a:noFill/>
          <a:ln>
            <a:noFill/>
          </a:ln>
        </p:spPr>
      </p:sp>
      <p:sp>
        <p:nvSpPr>
          <p:cNvPr id="74" name="Google Shape;74;p28"/>
          <p:cNvSpPr txBox="1"/>
          <p:nvPr>
            <p:ph idx="1" type="body"/>
          </p:nvPr>
        </p:nvSpPr>
        <p:spPr>
          <a:xfrm>
            <a:off x="685800" y="5516715"/>
            <a:ext cx="10820400" cy="70196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5" name="Google Shape;75;p2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Legenda" showMasterSp="0">
  <p:cSld name="Título e Legenda">
    <p:spTree>
      <p:nvGrpSpPr>
        <p:cNvPr id="78" name="Shape 78"/>
        <p:cNvGrpSpPr/>
        <p:nvPr/>
      </p:nvGrpSpPr>
      <p:grpSpPr>
        <a:xfrm>
          <a:off x="0" y="0"/>
          <a:ext cx="0" cy="0"/>
          <a:chOff x="0" y="0"/>
          <a:chExt cx="0" cy="0"/>
        </a:xfrm>
      </p:grpSpPr>
      <p:pic>
        <p:nvPicPr>
          <p:cNvPr descr="C0-HD-BTM.png" id="79" name="Google Shape;79;p29"/>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0" name="Google Shape;80;p29"/>
          <p:cNvSpPr txBox="1"/>
          <p:nvPr>
            <p:ph type="title"/>
          </p:nvPr>
        </p:nvSpPr>
        <p:spPr>
          <a:xfrm>
            <a:off x="685800" y="753532"/>
            <a:ext cx="10820400" cy="280246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29"/>
          <p:cNvSpPr txBox="1"/>
          <p:nvPr>
            <p:ph idx="1" type="body"/>
          </p:nvPr>
        </p:nvSpPr>
        <p:spPr>
          <a:xfrm>
            <a:off x="1024467" y="3649133"/>
            <a:ext cx="10130516" cy="99906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2" name="Google Shape;82;p29"/>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9"/>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9"/>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ção com Legenda" showMasterSp="0">
  <p:cSld name="Citação com Legenda">
    <p:spTree>
      <p:nvGrpSpPr>
        <p:cNvPr id="85" name="Shape 85"/>
        <p:cNvGrpSpPr/>
        <p:nvPr/>
      </p:nvGrpSpPr>
      <p:grpSpPr>
        <a:xfrm>
          <a:off x="0" y="0"/>
          <a:ext cx="0" cy="0"/>
          <a:chOff x="0" y="0"/>
          <a:chExt cx="0" cy="0"/>
        </a:xfrm>
      </p:grpSpPr>
      <p:pic>
        <p:nvPicPr>
          <p:cNvPr descr="C0-HD-BTM.png" id="86" name="Google Shape;86;p3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7" name="Google Shape;87;p30"/>
          <p:cNvSpPr txBox="1"/>
          <p:nvPr>
            <p:ph type="title"/>
          </p:nvPr>
        </p:nvSpPr>
        <p:spPr>
          <a:xfrm>
            <a:off x="1024467" y="753533"/>
            <a:ext cx="10151533" cy="260449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30"/>
          <p:cNvSpPr txBox="1"/>
          <p:nvPr>
            <p:ph idx="1" type="body"/>
          </p:nvPr>
        </p:nvSpPr>
        <p:spPr>
          <a:xfrm>
            <a:off x="1303865" y="3365556"/>
            <a:ext cx="9592736" cy="44444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9" name="Google Shape;89;p30"/>
          <p:cNvSpPr txBox="1"/>
          <p:nvPr>
            <p:ph idx="2" type="body"/>
          </p:nvPr>
        </p:nvSpPr>
        <p:spPr>
          <a:xfrm>
            <a:off x="1024467" y="3959862"/>
            <a:ext cx="10151533" cy="679871"/>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0" name="Google Shape;90;p30"/>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0"/>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0"/>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3" name="Google Shape;93;p30"/>
          <p:cNvSpPr txBox="1"/>
          <p:nvPr/>
        </p:nvSpPr>
        <p:spPr>
          <a:xfrm>
            <a:off x="476250" y="933450"/>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lang="en-US" sz="8000" cap="none">
                <a:solidFill>
                  <a:schemeClr val="lt1"/>
                </a:solidFill>
                <a:latin typeface="Century Gothic"/>
                <a:ea typeface="Century Gothic"/>
                <a:cs typeface="Century Gothic"/>
                <a:sym typeface="Century Gothic"/>
              </a:rPr>
              <a:t>“</a:t>
            </a:r>
            <a:endParaRPr/>
          </a:p>
        </p:txBody>
      </p:sp>
      <p:sp>
        <p:nvSpPr>
          <p:cNvPr id="94" name="Google Shape;94;p30"/>
          <p:cNvSpPr txBox="1"/>
          <p:nvPr/>
        </p:nvSpPr>
        <p:spPr>
          <a:xfrm>
            <a:off x="10984230" y="270129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lang="en-US" sz="80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tão de Nome" showMasterSp="0">
  <p:cSld name="Cartão de Nome">
    <p:spTree>
      <p:nvGrpSpPr>
        <p:cNvPr id="95" name="Shape 95"/>
        <p:cNvGrpSpPr/>
        <p:nvPr/>
      </p:nvGrpSpPr>
      <p:grpSpPr>
        <a:xfrm>
          <a:off x="0" y="0"/>
          <a:ext cx="0" cy="0"/>
          <a:chOff x="0" y="0"/>
          <a:chExt cx="0" cy="0"/>
        </a:xfrm>
      </p:grpSpPr>
      <p:pic>
        <p:nvPicPr>
          <p:cNvPr descr="C0-HD-BTM.png" id="96" name="Google Shape;96;p3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97" name="Google Shape;97;p31"/>
          <p:cNvSpPr txBox="1"/>
          <p:nvPr>
            <p:ph type="title"/>
          </p:nvPr>
        </p:nvSpPr>
        <p:spPr>
          <a:xfrm>
            <a:off x="1024495" y="1124701"/>
            <a:ext cx="10146186"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31"/>
          <p:cNvSpPr txBox="1"/>
          <p:nvPr>
            <p:ph idx="1" type="body"/>
          </p:nvPr>
        </p:nvSpPr>
        <p:spPr>
          <a:xfrm>
            <a:off x="1024467" y="3648315"/>
            <a:ext cx="10144654" cy="9998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9" name="Google Shape;99;p31"/>
          <p:cNvSpPr txBox="1"/>
          <p:nvPr>
            <p:ph idx="10" type="dt"/>
          </p:nvPr>
        </p:nvSpPr>
        <p:spPr>
          <a:xfrm>
            <a:off x="7814452" y="378883"/>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1"/>
          <p:cNvSpPr txBox="1"/>
          <p:nvPr>
            <p:ph idx="11" type="ftr"/>
          </p:nvPr>
        </p:nvSpPr>
        <p:spPr>
          <a:xfrm>
            <a:off x="685800" y="378883"/>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nas">
  <p:cSld name="3 Colunas">
    <p:spTree>
      <p:nvGrpSpPr>
        <p:cNvPr id="102" name="Shape 102"/>
        <p:cNvGrpSpPr/>
        <p:nvPr/>
      </p:nvGrpSpPr>
      <p:grpSpPr>
        <a:xfrm>
          <a:off x="0" y="0"/>
          <a:ext cx="0" cy="0"/>
          <a:chOff x="0" y="0"/>
          <a:chExt cx="0" cy="0"/>
        </a:xfrm>
      </p:grpSpPr>
      <p:sp>
        <p:nvSpPr>
          <p:cNvPr id="103" name="Google Shape;103;p32"/>
          <p:cNvSpPr txBox="1"/>
          <p:nvPr>
            <p:ph type="title"/>
          </p:nvPr>
        </p:nvSpPr>
        <p:spPr>
          <a:xfrm>
            <a:off x="2895600" y="761999"/>
            <a:ext cx="8610599" cy="1303867"/>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32"/>
          <p:cNvSpPr txBox="1"/>
          <p:nvPr>
            <p:ph idx="1" type="body"/>
          </p:nvPr>
        </p:nvSpPr>
        <p:spPr>
          <a:xfrm>
            <a:off x="685800" y="2202080"/>
            <a:ext cx="3456432"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5" name="Google Shape;105;p32"/>
          <p:cNvSpPr txBox="1"/>
          <p:nvPr>
            <p:ph idx="2" type="body"/>
          </p:nvPr>
        </p:nvSpPr>
        <p:spPr>
          <a:xfrm>
            <a:off x="685799"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6" name="Google Shape;106;p32"/>
          <p:cNvSpPr txBox="1"/>
          <p:nvPr>
            <p:ph idx="3" type="body"/>
          </p:nvPr>
        </p:nvSpPr>
        <p:spPr>
          <a:xfrm>
            <a:off x="4368800" y="2201333"/>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7" name="Google Shape;107;p32"/>
          <p:cNvSpPr txBox="1"/>
          <p:nvPr>
            <p:ph idx="4" type="body"/>
          </p:nvPr>
        </p:nvSpPr>
        <p:spPr>
          <a:xfrm>
            <a:off x="4366858" y="2904067"/>
            <a:ext cx="3456432" cy="331461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8" name="Google Shape;108;p32"/>
          <p:cNvSpPr txBox="1"/>
          <p:nvPr>
            <p:ph idx="5" type="body"/>
          </p:nvPr>
        </p:nvSpPr>
        <p:spPr>
          <a:xfrm>
            <a:off x="8051800" y="2192866"/>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32"/>
          <p:cNvSpPr txBox="1"/>
          <p:nvPr>
            <p:ph idx="6" type="body"/>
          </p:nvPr>
        </p:nvSpPr>
        <p:spPr>
          <a:xfrm>
            <a:off x="8051801"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32"/>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32"/>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32"/>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nas de Imagem">
  <p:cSld name="3 Colunas de Imagem">
    <p:spTree>
      <p:nvGrpSpPr>
        <p:cNvPr id="113" name="Shape 113"/>
        <p:cNvGrpSpPr/>
        <p:nvPr/>
      </p:nvGrpSpPr>
      <p:grpSpPr>
        <a:xfrm>
          <a:off x="0" y="0"/>
          <a:ext cx="0" cy="0"/>
          <a:chOff x="0" y="0"/>
          <a:chExt cx="0" cy="0"/>
        </a:xfrm>
      </p:grpSpPr>
      <p:sp>
        <p:nvSpPr>
          <p:cNvPr id="114" name="Google Shape;114;p33"/>
          <p:cNvSpPr txBox="1"/>
          <p:nvPr>
            <p:ph type="title"/>
          </p:nvPr>
        </p:nvSpPr>
        <p:spPr>
          <a:xfrm>
            <a:off x="2895600" y="762000"/>
            <a:ext cx="8610599"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33"/>
          <p:cNvSpPr txBox="1"/>
          <p:nvPr>
            <p:ph idx="1" type="body"/>
          </p:nvPr>
        </p:nvSpPr>
        <p:spPr>
          <a:xfrm>
            <a:off x="688618" y="4191000"/>
            <a:ext cx="3451582"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6" name="Google Shape;116;p33"/>
          <p:cNvSpPr/>
          <p:nvPr>
            <p:ph idx="2" type="pic"/>
          </p:nvPr>
        </p:nvSpPr>
        <p:spPr>
          <a:xfrm>
            <a:off x="688618" y="2362200"/>
            <a:ext cx="3451582"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17" name="Google Shape;117;p33"/>
          <p:cNvSpPr txBox="1"/>
          <p:nvPr>
            <p:ph idx="3" type="body"/>
          </p:nvPr>
        </p:nvSpPr>
        <p:spPr>
          <a:xfrm>
            <a:off x="688618" y="4873764"/>
            <a:ext cx="3451582"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8" name="Google Shape;118;p33"/>
          <p:cNvSpPr txBox="1"/>
          <p:nvPr>
            <p:ph idx="4" type="body"/>
          </p:nvPr>
        </p:nvSpPr>
        <p:spPr>
          <a:xfrm>
            <a:off x="4374263" y="4191000"/>
            <a:ext cx="3448935"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9" name="Google Shape;119;p33"/>
          <p:cNvSpPr/>
          <p:nvPr>
            <p:ph idx="5" type="pic"/>
          </p:nvPr>
        </p:nvSpPr>
        <p:spPr>
          <a:xfrm>
            <a:off x="4374263" y="2362200"/>
            <a:ext cx="3448936"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0" name="Google Shape;120;p33"/>
          <p:cNvSpPr txBox="1"/>
          <p:nvPr>
            <p:ph idx="6" type="body"/>
          </p:nvPr>
        </p:nvSpPr>
        <p:spPr>
          <a:xfrm>
            <a:off x="4374264" y="4873763"/>
            <a:ext cx="344893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1" name="Google Shape;121;p33"/>
          <p:cNvSpPr txBox="1"/>
          <p:nvPr>
            <p:ph idx="7" type="body"/>
          </p:nvPr>
        </p:nvSpPr>
        <p:spPr>
          <a:xfrm>
            <a:off x="8049731" y="4191000"/>
            <a:ext cx="3456469"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2" name="Google Shape;122;p33"/>
          <p:cNvSpPr/>
          <p:nvPr>
            <p:ph idx="8" type="pic"/>
          </p:nvPr>
        </p:nvSpPr>
        <p:spPr>
          <a:xfrm>
            <a:off x="8049855" y="2362200"/>
            <a:ext cx="3447878"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3" name="Google Shape;123;p33"/>
          <p:cNvSpPr txBox="1"/>
          <p:nvPr>
            <p:ph idx="9" type="body"/>
          </p:nvPr>
        </p:nvSpPr>
        <p:spPr>
          <a:xfrm>
            <a:off x="8049731" y="4873761"/>
            <a:ext cx="345244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4" name="Google Shape;124;p3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3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Vertical" type="vertTx">
  <p:cSld name="VERTICAL_TEXT">
    <p:spTree>
      <p:nvGrpSpPr>
        <p:cNvPr id="127" name="Shape 127"/>
        <p:cNvGrpSpPr/>
        <p:nvPr/>
      </p:nvGrpSpPr>
      <p:grpSpPr>
        <a:xfrm>
          <a:off x="0" y="0"/>
          <a:ext cx="0" cy="0"/>
          <a:chOff x="0" y="0"/>
          <a:chExt cx="0" cy="0"/>
        </a:xfrm>
      </p:grpSpPr>
      <p:sp>
        <p:nvSpPr>
          <p:cNvPr id="128" name="Google Shape;128;p3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34"/>
          <p:cNvSpPr txBox="1"/>
          <p:nvPr>
            <p:ph idx="1" type="body"/>
          </p:nvPr>
        </p:nvSpPr>
        <p:spPr>
          <a:xfrm rot="5400000">
            <a:off x="4083937" y="-1203579"/>
            <a:ext cx="4024125" cy="10820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0" name="Google Shape;130;p3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o e Título Vertical" showMasterSp="0" type="vertTitleAndTx">
  <p:cSld name="VERTICAL_TITLE_AND_VERTICAL_TEXT">
    <p:spTree>
      <p:nvGrpSpPr>
        <p:cNvPr id="133" name="Shape 133"/>
        <p:cNvGrpSpPr/>
        <p:nvPr/>
      </p:nvGrpSpPr>
      <p:grpSpPr>
        <a:xfrm>
          <a:off x="0" y="0"/>
          <a:ext cx="0" cy="0"/>
          <a:chOff x="0" y="0"/>
          <a:chExt cx="0" cy="0"/>
        </a:xfrm>
      </p:grpSpPr>
      <p:pic>
        <p:nvPicPr>
          <p:cNvPr descr="C0-HD-BTM.png" id="134" name="Google Shape;134;p35"/>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35" name="Google Shape;135;p35"/>
          <p:cNvSpPr txBox="1"/>
          <p:nvPr>
            <p:ph type="title"/>
          </p:nvPr>
        </p:nvSpPr>
        <p:spPr>
          <a:xfrm rot="5400000">
            <a:off x="8525933" y="1667933"/>
            <a:ext cx="3903133" cy="20574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35"/>
          <p:cNvSpPr txBox="1"/>
          <p:nvPr>
            <p:ph idx="1" type="body"/>
          </p:nvPr>
        </p:nvSpPr>
        <p:spPr>
          <a:xfrm rot="5400000">
            <a:off x="3175000" y="-1405467"/>
            <a:ext cx="3903133" cy="82042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7" name="Google Shape;137;p35"/>
          <p:cNvSpPr txBox="1"/>
          <p:nvPr>
            <p:ph idx="10" type="dt"/>
          </p:nvPr>
        </p:nvSpPr>
        <p:spPr>
          <a:xfrm>
            <a:off x="7814452" y="379941"/>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35"/>
          <p:cNvSpPr txBox="1"/>
          <p:nvPr>
            <p:ph idx="11" type="ftr"/>
          </p:nvPr>
        </p:nvSpPr>
        <p:spPr>
          <a:xfrm>
            <a:off x="685800" y="381000"/>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5"/>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147" name="Shape 147"/>
        <p:cNvGrpSpPr/>
        <p:nvPr/>
      </p:nvGrpSpPr>
      <p:grpSpPr>
        <a:xfrm>
          <a:off x="0" y="0"/>
          <a:ext cx="0" cy="0"/>
          <a:chOff x="0" y="0"/>
          <a:chExt cx="0" cy="0"/>
        </a:xfrm>
      </p:grpSpPr>
      <p:sp>
        <p:nvSpPr>
          <p:cNvPr id="148" name="Google Shape;148;p20"/>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0"/>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2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19" name="Shape 19"/>
        <p:cNvGrpSpPr/>
        <p:nvPr/>
      </p:nvGrpSpPr>
      <p:grpSpPr>
        <a:xfrm>
          <a:off x="0" y="0"/>
          <a:ext cx="0" cy="0"/>
          <a:chOff x="0" y="0"/>
          <a:chExt cx="0" cy="0"/>
        </a:xfrm>
      </p:grpSpPr>
      <p:sp>
        <p:nvSpPr>
          <p:cNvPr id="20" name="Google Shape;20;p18"/>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8"/>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2" name="Google Shape;22;p1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a Seção" showMasterSp="0" type="secHead">
  <p:cSld name="SECTION_HEADER">
    <p:spTree>
      <p:nvGrpSpPr>
        <p:cNvPr id="25" name="Shape 25"/>
        <p:cNvGrpSpPr/>
        <p:nvPr/>
      </p:nvGrpSpPr>
      <p:grpSpPr>
        <a:xfrm>
          <a:off x="0" y="0"/>
          <a:ext cx="0" cy="0"/>
          <a:chOff x="0" y="0"/>
          <a:chExt cx="0" cy="0"/>
        </a:xfrm>
      </p:grpSpPr>
      <p:pic>
        <p:nvPicPr>
          <p:cNvPr descr="C0-HD-BTM.png" id="26" name="Google Shape;26;p2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7" name="Google Shape;27;p21"/>
          <p:cNvSpPr txBox="1"/>
          <p:nvPr>
            <p:ph type="title"/>
          </p:nvPr>
        </p:nvSpPr>
        <p:spPr>
          <a:xfrm>
            <a:off x="685800" y="753533"/>
            <a:ext cx="10820399" cy="2801935"/>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21"/>
          <p:cNvSpPr txBox="1"/>
          <p:nvPr>
            <p:ph idx="1" type="body"/>
          </p:nvPr>
        </p:nvSpPr>
        <p:spPr>
          <a:xfrm>
            <a:off x="1024467" y="3641725"/>
            <a:ext cx="10490200" cy="955675"/>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9" name="Google Shape;29;p21"/>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1"/>
          <p:cNvSpPr txBox="1"/>
          <p:nvPr>
            <p:ph idx="11" type="ftr"/>
          </p:nvPr>
        </p:nvSpPr>
        <p:spPr>
          <a:xfrm>
            <a:off x="685800" y="381001"/>
            <a:ext cx="6991492" cy="36406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as Partes de Conteúdo" type="twoObj">
  <p:cSld name="TWO_OBJECTS">
    <p:spTree>
      <p:nvGrpSpPr>
        <p:cNvPr id="32" name="Shape 32"/>
        <p:cNvGrpSpPr/>
        <p:nvPr/>
      </p:nvGrpSpPr>
      <p:grpSpPr>
        <a:xfrm>
          <a:off x="0" y="0"/>
          <a:ext cx="0" cy="0"/>
          <a:chOff x="0" y="0"/>
          <a:chExt cx="0" cy="0"/>
        </a:xfrm>
      </p:grpSpPr>
      <p:sp>
        <p:nvSpPr>
          <p:cNvPr id="33" name="Google Shape;33;p22"/>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22"/>
          <p:cNvSpPr txBox="1"/>
          <p:nvPr>
            <p:ph idx="1" type="body"/>
          </p:nvPr>
        </p:nvSpPr>
        <p:spPr>
          <a:xfrm>
            <a:off x="6858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5" name="Google Shape;35;p22"/>
          <p:cNvSpPr txBox="1"/>
          <p:nvPr>
            <p:ph idx="2" type="body"/>
          </p:nvPr>
        </p:nvSpPr>
        <p:spPr>
          <a:xfrm>
            <a:off x="61722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22"/>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2"/>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2"/>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ção" type="twoTxTwoObj">
  <p:cSld name="TWO_OBJECTS_WITH_TEXT">
    <p:spTree>
      <p:nvGrpSpPr>
        <p:cNvPr id="39" name="Shape 39"/>
        <p:cNvGrpSpPr/>
        <p:nvPr/>
      </p:nvGrpSpPr>
      <p:grpSpPr>
        <a:xfrm>
          <a:off x="0" y="0"/>
          <a:ext cx="0" cy="0"/>
          <a:chOff x="0" y="0"/>
          <a:chExt cx="0" cy="0"/>
        </a:xfrm>
      </p:grpSpPr>
      <p:sp>
        <p:nvSpPr>
          <p:cNvPr id="40" name="Google Shape;40;p23"/>
          <p:cNvSpPr txBox="1"/>
          <p:nvPr>
            <p:ph type="title"/>
          </p:nvPr>
        </p:nvSpPr>
        <p:spPr>
          <a:xfrm>
            <a:off x="2895600" y="762000"/>
            <a:ext cx="8610600"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3"/>
          <p:cNvSpPr txBox="1"/>
          <p:nvPr>
            <p:ph idx="1" type="body"/>
          </p:nvPr>
        </p:nvSpPr>
        <p:spPr>
          <a:xfrm>
            <a:off x="914409" y="2183802"/>
            <a:ext cx="50799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2" name="Google Shape;42;p23"/>
          <p:cNvSpPr txBox="1"/>
          <p:nvPr>
            <p:ph idx="2" type="body"/>
          </p:nvPr>
        </p:nvSpPr>
        <p:spPr>
          <a:xfrm>
            <a:off x="685800" y="3132666"/>
            <a:ext cx="5311775"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 name="Google Shape;43;p23"/>
          <p:cNvSpPr txBox="1"/>
          <p:nvPr>
            <p:ph idx="3" type="body"/>
          </p:nvPr>
        </p:nvSpPr>
        <p:spPr>
          <a:xfrm>
            <a:off x="6400800" y="2183802"/>
            <a:ext cx="5105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23"/>
          <p:cNvSpPr txBox="1"/>
          <p:nvPr>
            <p:ph idx="4" type="body"/>
          </p:nvPr>
        </p:nvSpPr>
        <p:spPr>
          <a:xfrm>
            <a:off x="6172200" y="3132666"/>
            <a:ext cx="5334000"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2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type="titleOnly">
  <p:cSld name="TITLE_ONLY">
    <p:spTree>
      <p:nvGrpSpPr>
        <p:cNvPr id="48" name="Shape 48"/>
        <p:cNvGrpSpPr/>
        <p:nvPr/>
      </p:nvGrpSpPr>
      <p:grpSpPr>
        <a:xfrm>
          <a:off x="0" y="0"/>
          <a:ext cx="0" cy="0"/>
          <a:chOff x="0" y="0"/>
          <a:chExt cx="0" cy="0"/>
        </a:xfrm>
      </p:grpSpPr>
      <p:sp>
        <p:nvSpPr>
          <p:cNvPr id="49" name="Google Shape;49;p2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2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53" name="Shape 53"/>
        <p:cNvGrpSpPr/>
        <p:nvPr/>
      </p:nvGrpSpPr>
      <p:grpSpPr>
        <a:xfrm>
          <a:off x="0" y="0"/>
          <a:ext cx="0" cy="0"/>
          <a:chOff x="0" y="0"/>
          <a:chExt cx="0" cy="0"/>
        </a:xfrm>
      </p:grpSpPr>
      <p:sp>
        <p:nvSpPr>
          <p:cNvPr id="54" name="Google Shape;54;p2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com Legenda" type="objTx">
  <p:cSld name="OBJECT_WITH_CAPTION_TEXT">
    <p:spTree>
      <p:nvGrpSpPr>
        <p:cNvPr id="57" name="Shape 57"/>
        <p:cNvGrpSpPr/>
        <p:nvPr/>
      </p:nvGrpSpPr>
      <p:grpSpPr>
        <a:xfrm>
          <a:off x="0" y="0"/>
          <a:ext cx="0" cy="0"/>
          <a:chOff x="0" y="0"/>
          <a:chExt cx="0" cy="0"/>
        </a:xfrm>
      </p:grpSpPr>
      <p:sp>
        <p:nvSpPr>
          <p:cNvPr id="58" name="Google Shape;58;p26"/>
          <p:cNvSpPr txBox="1"/>
          <p:nvPr>
            <p:ph type="title"/>
          </p:nvPr>
        </p:nvSpPr>
        <p:spPr>
          <a:xfrm>
            <a:off x="685800" y="1524000"/>
            <a:ext cx="41148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26"/>
          <p:cNvSpPr txBox="1"/>
          <p:nvPr>
            <p:ph idx="1" type="body"/>
          </p:nvPr>
        </p:nvSpPr>
        <p:spPr>
          <a:xfrm>
            <a:off x="4995582" y="746759"/>
            <a:ext cx="6510618" cy="5471925"/>
          </a:xfrm>
          <a:prstGeom prst="rect">
            <a:avLst/>
          </a:prstGeom>
          <a:noFill/>
          <a:ln>
            <a:noFill/>
          </a:ln>
        </p:spPr>
        <p:txBody>
          <a:bodyPr anchorCtr="0" anchor="ctr"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0" name="Google Shape;60;p26"/>
          <p:cNvSpPr txBox="1"/>
          <p:nvPr>
            <p:ph idx="2" type="body"/>
          </p:nvPr>
        </p:nvSpPr>
        <p:spPr>
          <a:xfrm>
            <a:off x="685800" y="3124199"/>
            <a:ext cx="411480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1" name="Google Shape;61;p2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m com Legenda" type="picTx">
  <p:cSld name="PICTURE_WITH_CAPTION_TEXT">
    <p:spTree>
      <p:nvGrpSpPr>
        <p:cNvPr id="64" name="Shape 64"/>
        <p:cNvGrpSpPr/>
        <p:nvPr/>
      </p:nvGrpSpPr>
      <p:grpSpPr>
        <a:xfrm>
          <a:off x="0" y="0"/>
          <a:ext cx="0" cy="0"/>
          <a:chOff x="0" y="0"/>
          <a:chExt cx="0" cy="0"/>
        </a:xfrm>
      </p:grpSpPr>
      <p:sp>
        <p:nvSpPr>
          <p:cNvPr id="65" name="Google Shape;65;p27"/>
          <p:cNvSpPr txBox="1"/>
          <p:nvPr>
            <p:ph type="title"/>
          </p:nvPr>
        </p:nvSpPr>
        <p:spPr>
          <a:xfrm>
            <a:off x="685800" y="1524000"/>
            <a:ext cx="6873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27"/>
          <p:cNvSpPr/>
          <p:nvPr>
            <p:ph idx="2" type="pic"/>
          </p:nvPr>
        </p:nvSpPr>
        <p:spPr>
          <a:xfrm>
            <a:off x="7861238" y="751241"/>
            <a:ext cx="3644962" cy="5467443"/>
          </a:xfrm>
          <a:prstGeom prst="rect">
            <a:avLst/>
          </a:prstGeom>
          <a:noFill/>
          <a:ln>
            <a:noFill/>
          </a:ln>
        </p:spPr>
      </p:sp>
      <p:sp>
        <p:nvSpPr>
          <p:cNvPr id="67" name="Google Shape;67;p27"/>
          <p:cNvSpPr txBox="1"/>
          <p:nvPr>
            <p:ph idx="1" type="body"/>
          </p:nvPr>
        </p:nvSpPr>
        <p:spPr>
          <a:xfrm>
            <a:off x="685800" y="3124199"/>
            <a:ext cx="687324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8" name="Google Shape;68;p27"/>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7"/>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7"/>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pic>
        <p:nvPicPr>
          <p:cNvPr descr="C0-HD-TOP.png" id="6" name="Google Shape;6;p16"/>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7" name="Google Shape;7;p1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6"/>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9" name="Google Shape;9;p1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 name="Google Shape;10;p1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 name="Google Shape;11;p1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0" name="Shape 140"/>
        <p:cNvGrpSpPr/>
        <p:nvPr/>
      </p:nvGrpSpPr>
      <p:grpSpPr>
        <a:xfrm>
          <a:off x="0" y="0"/>
          <a:ext cx="0" cy="0"/>
          <a:chOff x="0" y="0"/>
          <a:chExt cx="0" cy="0"/>
        </a:xfrm>
      </p:grpSpPr>
      <p:pic>
        <p:nvPicPr>
          <p:cNvPr descr="C0-HD-TOP.png" id="141" name="Google Shape;141;p19"/>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142" name="Google Shape;142;p19"/>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dk1"/>
              </a:buClr>
              <a:buSzPts val="4000"/>
              <a:buFont typeface="Century Gothic"/>
              <a:buNone/>
              <a:defRPr b="0" i="0" sz="4000" u="none" cap="none" strike="noStrike">
                <a:solidFill>
                  <a:schemeClr val="dk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3" name="Google Shape;143;p19"/>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dk1"/>
              </a:buClr>
              <a:buSzPts val="2200"/>
              <a:buFont typeface="Arial"/>
              <a:buChar char="•"/>
              <a:defRPr b="0" i="0" sz="2200" u="none" cap="none" strike="noStrike">
                <a:solidFill>
                  <a:schemeClr val="dk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9pPr>
          </a:lstStyle>
          <a:p/>
        </p:txBody>
      </p:sp>
      <p:sp>
        <p:nvSpPr>
          <p:cNvPr id="144" name="Google Shape;144;p1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sz="1050">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5" name="Google Shape;145;p1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050">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6" name="Google Shape;146;p1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sz="1050" u="none">
                <a:solidFill>
                  <a:srgbClr val="888888"/>
                </a:solidFill>
                <a:latin typeface="Century Gothic"/>
                <a:ea typeface="Century Gothic"/>
                <a:cs typeface="Century Gothic"/>
                <a:sym typeface="Century Gothic"/>
              </a:defRPr>
            </a:lvl1pPr>
            <a:lvl2pPr indent="0" lvl="1" marL="0" marR="0" rtl="0" algn="r">
              <a:spcBef>
                <a:spcPts val="0"/>
              </a:spcBef>
              <a:buNone/>
              <a:defRPr b="0" sz="1050" u="none">
                <a:solidFill>
                  <a:srgbClr val="888888"/>
                </a:solidFill>
                <a:latin typeface="Century Gothic"/>
                <a:ea typeface="Century Gothic"/>
                <a:cs typeface="Century Gothic"/>
                <a:sym typeface="Century Gothic"/>
              </a:defRPr>
            </a:lvl2pPr>
            <a:lvl3pPr indent="0" lvl="2" marL="0" marR="0" rtl="0" algn="r">
              <a:spcBef>
                <a:spcPts val="0"/>
              </a:spcBef>
              <a:buNone/>
              <a:defRPr b="0" sz="1050" u="none">
                <a:solidFill>
                  <a:srgbClr val="888888"/>
                </a:solidFill>
                <a:latin typeface="Century Gothic"/>
                <a:ea typeface="Century Gothic"/>
                <a:cs typeface="Century Gothic"/>
                <a:sym typeface="Century Gothic"/>
              </a:defRPr>
            </a:lvl3pPr>
            <a:lvl4pPr indent="0" lvl="3" marL="0" marR="0" rtl="0" algn="r">
              <a:spcBef>
                <a:spcPts val="0"/>
              </a:spcBef>
              <a:buNone/>
              <a:defRPr b="0" sz="1050" u="none">
                <a:solidFill>
                  <a:srgbClr val="888888"/>
                </a:solidFill>
                <a:latin typeface="Century Gothic"/>
                <a:ea typeface="Century Gothic"/>
                <a:cs typeface="Century Gothic"/>
                <a:sym typeface="Century Gothic"/>
              </a:defRPr>
            </a:lvl4pPr>
            <a:lvl5pPr indent="0" lvl="4" marL="0" marR="0" rtl="0" algn="r">
              <a:spcBef>
                <a:spcPts val="0"/>
              </a:spcBef>
              <a:buNone/>
              <a:defRPr b="0" sz="1050" u="none">
                <a:solidFill>
                  <a:srgbClr val="888888"/>
                </a:solidFill>
                <a:latin typeface="Century Gothic"/>
                <a:ea typeface="Century Gothic"/>
                <a:cs typeface="Century Gothic"/>
                <a:sym typeface="Century Gothic"/>
              </a:defRPr>
            </a:lvl5pPr>
            <a:lvl6pPr indent="0" lvl="5" marL="0" marR="0" rtl="0" algn="r">
              <a:spcBef>
                <a:spcPts val="0"/>
              </a:spcBef>
              <a:buNone/>
              <a:defRPr b="0" sz="1050" u="none">
                <a:solidFill>
                  <a:srgbClr val="888888"/>
                </a:solidFill>
                <a:latin typeface="Century Gothic"/>
                <a:ea typeface="Century Gothic"/>
                <a:cs typeface="Century Gothic"/>
                <a:sym typeface="Century Gothic"/>
              </a:defRPr>
            </a:lvl6pPr>
            <a:lvl7pPr indent="0" lvl="6" marL="0" marR="0" rtl="0" algn="r">
              <a:spcBef>
                <a:spcPts val="0"/>
              </a:spcBef>
              <a:buNone/>
              <a:defRPr b="0" sz="1050" u="none">
                <a:solidFill>
                  <a:srgbClr val="888888"/>
                </a:solidFill>
                <a:latin typeface="Century Gothic"/>
                <a:ea typeface="Century Gothic"/>
                <a:cs typeface="Century Gothic"/>
                <a:sym typeface="Century Gothic"/>
              </a:defRPr>
            </a:lvl7pPr>
            <a:lvl8pPr indent="0" lvl="7" marL="0" marR="0" rtl="0" algn="r">
              <a:spcBef>
                <a:spcPts val="0"/>
              </a:spcBef>
              <a:buNone/>
              <a:defRPr b="0" sz="1050" u="none">
                <a:solidFill>
                  <a:srgbClr val="888888"/>
                </a:solidFill>
                <a:latin typeface="Century Gothic"/>
                <a:ea typeface="Century Gothic"/>
                <a:cs typeface="Century Gothic"/>
                <a:sym typeface="Century Gothic"/>
              </a:defRPr>
            </a:lvl8pPr>
            <a:lvl9pPr indent="0" lvl="8" marL="0" marR="0" rtl="0" algn="r">
              <a:spcBef>
                <a:spcPts val="0"/>
              </a:spcBef>
              <a:buNone/>
              <a:defRPr b="0" sz="1050" u="non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28.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28.png"/><Relationship Id="rId4" Type="http://schemas.openxmlformats.org/officeDocument/2006/relationships/image" Target="../media/image23.png"/><Relationship Id="rId5"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28.png"/><Relationship Id="rId4" Type="http://schemas.openxmlformats.org/officeDocument/2006/relationships/image" Target="../media/image22.png"/><Relationship Id="rId5" Type="http://schemas.openxmlformats.org/officeDocument/2006/relationships/image" Target="../media/image32.png"/><Relationship Id="rId6"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3.png"/><Relationship Id="rId6" Type="http://schemas.openxmlformats.org/officeDocument/2006/relationships/image" Target="../media/image27.png"/><Relationship Id="rId7" Type="http://schemas.openxmlformats.org/officeDocument/2006/relationships/hyperlink" Target="https://rdap.arin.net/registry/entity/A2HO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3.png"/><Relationship Id="rId6" Type="http://schemas.openxmlformats.org/officeDocument/2006/relationships/hyperlink" Target="https://www.a2hosting.com/about/data-center" TargetMode="External"/><Relationship Id="rId7" Type="http://schemas.openxmlformats.org/officeDocument/2006/relationships/image" Target="../media/image30.png"/></Relationships>
</file>

<file path=ppt/slides/_rels/slide17.xml.rels><?xml version="1.0" encoding="UTF-8" standalone="yes"?><Relationships xmlns="http://schemas.openxmlformats.org/package/2006/relationships"><Relationship Id="rId10" Type="http://schemas.openxmlformats.org/officeDocument/2006/relationships/image" Target="../media/image31.png"/><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34.png"/><Relationship Id="rId9" Type="http://schemas.openxmlformats.org/officeDocument/2006/relationships/hyperlink" Target="http://www.inf.ufes.br/~zegonc/material/Redes_de_Computadores/Utilitarios%20de%20Rede%20(Lab2).pdf" TargetMode="External"/><Relationship Id="rId5" Type="http://schemas.openxmlformats.org/officeDocument/2006/relationships/hyperlink" Target="https://www.thousandeyes.com/learning/glossary/traceroute" TargetMode="External"/><Relationship Id="rId6" Type="http://schemas.openxmlformats.org/officeDocument/2006/relationships/hyperlink" Target="https://www.a2hosting.com/about/data-center" TargetMode="External"/><Relationship Id="rId7" Type="http://schemas.openxmlformats.org/officeDocument/2006/relationships/hyperlink" Target="https://www.pluralsight.com/blog/it-ops/best-network-troubleshooting-tools" TargetMode="External"/><Relationship Id="rId8" Type="http://schemas.openxmlformats.org/officeDocument/2006/relationships/hyperlink" Target="http://www.inf.ufes.br/~zegonc/material/Redes_de_Computadores/Utilitarios%20de%20Rede%20(Lab2).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8.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
          <p:cNvSpPr txBox="1"/>
          <p:nvPr>
            <p:ph type="ctrTitle"/>
          </p:nvPr>
        </p:nvSpPr>
        <p:spPr>
          <a:xfrm>
            <a:off x="1485900" y="1103318"/>
            <a:ext cx="9448800" cy="182509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7200"/>
              <a:buFont typeface="Century Gothic"/>
              <a:buNone/>
            </a:pPr>
            <a:r>
              <a:rPr lang="en-US" sz="7200">
                <a:solidFill>
                  <a:schemeClr val="lt1"/>
                </a:solidFill>
              </a:rPr>
              <a:t>NETWORK TOOLS</a:t>
            </a:r>
            <a:r>
              <a:rPr lang="en-US" sz="7200"/>
              <a:t> </a:t>
            </a:r>
            <a:endParaRPr sz="7200"/>
          </a:p>
        </p:txBody>
      </p:sp>
      <p:sp>
        <p:nvSpPr>
          <p:cNvPr id="158" name="Google Shape;158;p1"/>
          <p:cNvSpPr txBox="1"/>
          <p:nvPr>
            <p:ph idx="1" type="subTitle"/>
          </p:nvPr>
        </p:nvSpPr>
        <p:spPr>
          <a:xfrm>
            <a:off x="1371600" y="3317876"/>
            <a:ext cx="9448800" cy="6858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r">
              <a:lnSpc>
                <a:spcPct val="90000"/>
              </a:lnSpc>
              <a:spcBef>
                <a:spcPts val="0"/>
              </a:spcBef>
              <a:spcAft>
                <a:spcPts val="0"/>
              </a:spcAft>
              <a:buClr>
                <a:schemeClr val="lt1"/>
              </a:buClr>
              <a:buSzPct val="100000"/>
              <a:buNone/>
            </a:pPr>
            <a:r>
              <a:rPr lang="en-US" sz="5600">
                <a:solidFill>
                  <a:schemeClr val="lt1"/>
                </a:solidFill>
              </a:rPr>
              <a:t> </a:t>
            </a:r>
            <a:endParaRPr sz="5600">
              <a:solidFill>
                <a:schemeClr val="lt1"/>
              </a:solidFill>
            </a:endParaRPr>
          </a:p>
          <a:p>
            <a:pPr indent="0" lvl="0" marL="0" rtl="0" algn="r">
              <a:lnSpc>
                <a:spcPct val="90000"/>
              </a:lnSpc>
              <a:spcBef>
                <a:spcPts val="1600"/>
              </a:spcBef>
              <a:spcAft>
                <a:spcPts val="0"/>
              </a:spcAft>
              <a:buClr>
                <a:schemeClr val="lt1"/>
              </a:buClr>
              <a:buSzPct val="100000"/>
              <a:buNone/>
            </a:pPr>
            <a:r>
              <a:rPr lang="en-US" sz="6400">
                <a:latin typeface="Arial"/>
                <a:ea typeface="Arial"/>
                <a:cs typeface="Arial"/>
                <a:sym typeface="Arial"/>
              </a:rPr>
              <a:t>Team 1: Aidan Curley, Alice Villar, Ian Wolloff, Lukman Mohamed</a:t>
            </a:r>
            <a:endParaRPr sz="6400">
              <a:latin typeface="Arial"/>
              <a:ea typeface="Arial"/>
              <a:cs typeface="Arial"/>
              <a:sym typeface="Arial"/>
            </a:endParaRPr>
          </a:p>
          <a:p>
            <a:pPr indent="0" lvl="0" marL="0" rtl="0" algn="r">
              <a:lnSpc>
                <a:spcPct val="90000"/>
              </a:lnSpc>
              <a:spcBef>
                <a:spcPts val="1600"/>
              </a:spcBef>
              <a:spcAft>
                <a:spcPts val="0"/>
              </a:spcAft>
              <a:buClr>
                <a:schemeClr val="lt1"/>
              </a:buClr>
              <a:buSzPct val="100000"/>
              <a:buNone/>
            </a:pPr>
            <a:r>
              <a:rPr lang="en-US" sz="6400">
                <a:latin typeface="Arial"/>
                <a:ea typeface="Arial"/>
                <a:cs typeface="Arial"/>
                <a:sym typeface="Arial"/>
              </a:rPr>
              <a:t>MSc In Computer Science, University of Essex Online, UK</a:t>
            </a:r>
            <a:endParaRPr/>
          </a:p>
          <a:p>
            <a:pPr indent="0" lvl="0" marL="0" rtl="0" algn="r">
              <a:lnSpc>
                <a:spcPct val="90000"/>
              </a:lnSpc>
              <a:spcBef>
                <a:spcPts val="1600"/>
              </a:spcBef>
              <a:spcAft>
                <a:spcPts val="0"/>
              </a:spcAft>
              <a:buClr>
                <a:schemeClr val="lt1"/>
              </a:buClr>
              <a:buSzPct val="100000"/>
              <a:buNone/>
            </a:pPr>
            <a:r>
              <a:rPr lang="en-US" sz="6400">
                <a:latin typeface="Arial"/>
                <a:ea typeface="Arial"/>
                <a:cs typeface="Arial"/>
                <a:sym typeface="Arial"/>
              </a:rPr>
              <a:t>Module 4 – Network and Information Security Management</a:t>
            </a:r>
            <a:endParaRPr/>
          </a:p>
          <a:p>
            <a:pPr indent="0" lvl="0" marL="0" rtl="0" algn="r">
              <a:lnSpc>
                <a:spcPct val="90000"/>
              </a:lnSpc>
              <a:spcBef>
                <a:spcPts val="1600"/>
              </a:spcBef>
              <a:spcAft>
                <a:spcPts val="0"/>
              </a:spcAft>
              <a:buClr>
                <a:schemeClr val="lt1"/>
              </a:buClr>
              <a:buSzPct val="100000"/>
              <a:buNone/>
            </a:pPr>
            <a:r>
              <a:rPr lang="en-US" sz="6400">
                <a:latin typeface="Arial"/>
                <a:ea typeface="Arial"/>
                <a:cs typeface="Arial"/>
                <a:sym typeface="Arial"/>
              </a:rPr>
              <a:t> Unit 3 – Practical Activity</a:t>
            </a:r>
            <a:endParaRPr sz="6400">
              <a:latin typeface="Arial"/>
              <a:ea typeface="Arial"/>
              <a:cs typeface="Arial"/>
              <a:sym typeface="Arial"/>
            </a:endParaRPr>
          </a:p>
          <a:p>
            <a:pPr indent="0" lvl="0" marL="0" rtl="0" algn="l">
              <a:lnSpc>
                <a:spcPct val="90000"/>
              </a:lnSpc>
              <a:spcBef>
                <a:spcPts val="1600"/>
              </a:spcBef>
              <a:spcAft>
                <a:spcPts val="0"/>
              </a:spcAft>
              <a:buClr>
                <a:schemeClr val="lt1"/>
              </a:buClr>
              <a:buSzPct val="100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40" name="Shape 240"/>
        <p:cNvGrpSpPr/>
        <p:nvPr/>
      </p:nvGrpSpPr>
      <p:grpSpPr>
        <a:xfrm>
          <a:off x="0" y="0"/>
          <a:ext cx="0" cy="0"/>
          <a:chOff x="0" y="0"/>
          <a:chExt cx="0" cy="0"/>
        </a:xfrm>
      </p:grpSpPr>
      <p:pic>
        <p:nvPicPr>
          <p:cNvPr id="241" name="Google Shape;241;p10"/>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42" name="Google Shape;242;p10"/>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43" name="Google Shape;243;p10"/>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44" name="Google Shape;244;p10"/>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b="1" lang="en-US" sz="2000">
                <a:latin typeface="Century Gothic"/>
                <a:ea typeface="Century Gothic"/>
                <a:cs typeface="Century Gothic"/>
                <a:sym typeface="Century Gothic"/>
              </a:rPr>
              <a:t>2) </a:t>
            </a:r>
            <a:r>
              <a:rPr b="1" lang="en-US" sz="1800">
                <a:latin typeface="Calibri"/>
                <a:ea typeface="Calibri"/>
                <a:cs typeface="Calibri"/>
                <a:sym typeface="Calibri"/>
              </a:rPr>
              <a:t>Which step causes the most significant delay in the route? What is the   average duration of that delay? </a:t>
            </a:r>
            <a:endParaRPr b="1" i="0" sz="2000">
              <a:latin typeface="Century Gothic"/>
              <a:ea typeface="Century Gothic"/>
              <a:cs typeface="Century Gothic"/>
              <a:sym typeface="Century Gothic"/>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endParaRPr sz="1200">
              <a:solidFill>
                <a:srgbClr val="373A3C"/>
              </a:solidFill>
              <a:latin typeface="Arial"/>
              <a:ea typeface="Arial"/>
              <a:cs typeface="Arial"/>
              <a:sym typeface="Arial"/>
            </a:endParaRPr>
          </a:p>
          <a:p>
            <a:pPr indent="-304800" lvl="0" marL="457200" rtl="0" algn="l">
              <a:lnSpc>
                <a:spcPct val="100000"/>
              </a:lnSpc>
              <a:spcBef>
                <a:spcPts val="1400"/>
              </a:spcBef>
              <a:spcAft>
                <a:spcPts val="0"/>
              </a:spcAft>
              <a:buClr>
                <a:srgbClr val="373A3C"/>
              </a:buClr>
              <a:buSzPts val="1200"/>
              <a:buAutoNum type="alphaUcPeriod"/>
            </a:pPr>
            <a:r>
              <a:rPr lang="en-US" sz="1200">
                <a:solidFill>
                  <a:srgbClr val="373A3C"/>
                </a:solidFill>
                <a:latin typeface="Arial"/>
                <a:ea typeface="Arial"/>
                <a:cs typeface="Arial"/>
                <a:sym typeface="Arial"/>
              </a:rPr>
              <a:t>The Biggest Delay in the route is 28.588ms (</a:t>
            </a:r>
            <a:r>
              <a:rPr b="1" lang="en-US" sz="1200">
                <a:solidFill>
                  <a:srgbClr val="373A3C"/>
                </a:solidFill>
                <a:latin typeface="Arial"/>
                <a:ea typeface="Arial"/>
                <a:cs typeface="Arial"/>
                <a:sym typeface="Arial"/>
              </a:rPr>
              <a:t>adm-b10-link.ip.twelve99.net</a:t>
            </a:r>
            <a:r>
              <a:rPr lang="en-US" sz="1200">
                <a:solidFill>
                  <a:srgbClr val="373A3C"/>
                </a:solidFill>
                <a:latin typeface="Arial"/>
                <a:ea typeface="Arial"/>
                <a:cs typeface="Arial"/>
                <a:sym typeface="Arial"/>
              </a:rPr>
              <a:t>)</a:t>
            </a:r>
            <a:endParaRPr sz="1200">
              <a:solidFill>
                <a:srgbClr val="373A3C"/>
              </a:solidFill>
              <a:latin typeface="Arial"/>
              <a:ea typeface="Arial"/>
              <a:cs typeface="Arial"/>
              <a:sym typeface="Arial"/>
            </a:endParaRPr>
          </a:p>
          <a:p>
            <a:pPr indent="-304800" lvl="0" marL="457200" rtl="0" algn="l">
              <a:lnSpc>
                <a:spcPct val="100000"/>
              </a:lnSpc>
              <a:spcBef>
                <a:spcPts val="0"/>
              </a:spcBef>
              <a:spcAft>
                <a:spcPts val="0"/>
              </a:spcAft>
              <a:buClr>
                <a:srgbClr val="373A3C"/>
              </a:buClr>
              <a:buSzPts val="1200"/>
              <a:buAutoNum type="alphaUcPeriod"/>
            </a:pPr>
            <a:r>
              <a:rPr lang="en-US" sz="1200">
                <a:solidFill>
                  <a:srgbClr val="373A3C"/>
                </a:solidFill>
                <a:latin typeface="Arial"/>
                <a:ea typeface="Arial"/>
                <a:cs typeface="Arial"/>
                <a:sym typeface="Arial"/>
              </a:rPr>
              <a:t>From our Traceroute at this step we had the following for 2 packets recorded 28.588 and 26.916 for this link giving an average of </a:t>
            </a:r>
            <a:endParaRPr sz="1200">
              <a:solidFill>
                <a:srgbClr val="373A3C"/>
              </a:solidFill>
              <a:latin typeface="Arial"/>
              <a:ea typeface="Arial"/>
              <a:cs typeface="Arial"/>
              <a:sym typeface="Arial"/>
            </a:endParaRPr>
          </a:p>
          <a:p>
            <a:pPr indent="0" lvl="0" marL="914400" rtl="0" algn="l">
              <a:lnSpc>
                <a:spcPct val="100000"/>
              </a:lnSpc>
              <a:spcBef>
                <a:spcPts val="1400"/>
              </a:spcBef>
              <a:spcAft>
                <a:spcPts val="0"/>
              </a:spcAft>
              <a:buClr>
                <a:schemeClr val="dk1"/>
              </a:buClr>
              <a:buSzPts val="1100"/>
              <a:buFont typeface="Arial"/>
              <a:buNone/>
            </a:pPr>
            <a:r>
              <a:rPr b="1" lang="en-US" sz="1200">
                <a:solidFill>
                  <a:srgbClr val="373A3C"/>
                </a:solidFill>
                <a:latin typeface="Arial"/>
                <a:ea typeface="Arial"/>
                <a:cs typeface="Arial"/>
                <a:sym typeface="Arial"/>
              </a:rPr>
              <a:t>(26.916 + 28.588) / 2 = 27.752</a:t>
            </a:r>
            <a:endParaRPr b="1" sz="1200">
              <a:solidFill>
                <a:srgbClr val="373A3C"/>
              </a:solidFill>
              <a:latin typeface="Arial"/>
              <a:ea typeface="Arial"/>
              <a:cs typeface="Arial"/>
              <a:sym typeface="Arial"/>
            </a:endParaRPr>
          </a:p>
          <a:p>
            <a:pPr indent="0" lvl="0" marL="0" rtl="0" algn="l">
              <a:lnSpc>
                <a:spcPct val="100000"/>
              </a:lnSpc>
              <a:spcBef>
                <a:spcPts val="1400"/>
              </a:spcBef>
              <a:spcAft>
                <a:spcPts val="1400"/>
              </a:spcAft>
              <a:buClr>
                <a:schemeClr val="dk1"/>
              </a:buClr>
              <a:buSzPts val="1100"/>
              <a:buFont typeface="Arial"/>
              <a:buNone/>
            </a:pPr>
            <a:r>
              <a:rPr lang="en-US" sz="1200">
                <a:solidFill>
                  <a:srgbClr val="373A3C"/>
                </a:solidFill>
                <a:latin typeface="Arial"/>
                <a:ea typeface="Arial"/>
                <a:cs typeface="Arial"/>
                <a:sym typeface="Arial"/>
              </a:rPr>
              <a:t>This, however, is a very small dataset and if we wanted a fair result, we would have to repeat the test a number of times to get a true idea if this really was the link with the lowest performance or if this was due to traffic or some other network conditions at the time we ran the original traceroute command.</a:t>
            </a:r>
            <a:endParaRPr sz="1800">
              <a:latin typeface="Calibri"/>
              <a:ea typeface="Calibri"/>
              <a:cs typeface="Calibri"/>
              <a:sym typeface="Calibri"/>
            </a:endParaRPr>
          </a:p>
        </p:txBody>
      </p:sp>
      <p:sp>
        <p:nvSpPr>
          <p:cNvPr id="245" name="Google Shape;245;p10"/>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46" name="Google Shape;246;p10"/>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
        <p:nvSpPr>
          <p:cNvPr id="247" name="Google Shape;247;p10"/>
          <p:cNvSpPr/>
          <p:nvPr/>
        </p:nvSpPr>
        <p:spPr>
          <a:xfrm>
            <a:off x="3851590" y="6080919"/>
            <a:ext cx="478345" cy="338653"/>
          </a:xfrm>
          <a:prstGeom prst="homePlate">
            <a:avLst>
              <a:gd fmla="val 50000" name="adj"/>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48" name="Google Shape;248;p10"/>
          <p:cNvSpPr txBox="1"/>
          <p:nvPr/>
        </p:nvSpPr>
        <p:spPr>
          <a:xfrm>
            <a:off x="4529153" y="6080925"/>
            <a:ext cx="69561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lang="en-US" sz="1800">
                <a:solidFill>
                  <a:schemeClr val="dk1"/>
                </a:solidFill>
                <a:latin typeface="Century Gothic"/>
                <a:ea typeface="Century Gothic"/>
                <a:cs typeface="Century Gothic"/>
                <a:sym typeface="Century Gothic"/>
              </a:rPr>
              <a:t>LINUX COMMAND: </a:t>
            </a:r>
            <a:r>
              <a:rPr lang="en-US" sz="1800">
                <a:solidFill>
                  <a:schemeClr val="dk1"/>
                </a:solidFill>
                <a:latin typeface="Calibri"/>
                <a:ea typeface="Calibri"/>
                <a:cs typeface="Calibri"/>
                <a:sym typeface="Calibri"/>
              </a:rPr>
              <a:t>sudo traceroute daedalus-systems.co.uk</a:t>
            </a:r>
            <a:endParaRPr sz="1800">
              <a:solidFill>
                <a:schemeClr val="dk1"/>
              </a:solidFill>
              <a:latin typeface="Century Gothic"/>
              <a:ea typeface="Century Gothic"/>
              <a:cs typeface="Century Gothic"/>
              <a:sym typeface="Century Gothic"/>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52" name="Shape 252"/>
        <p:cNvGrpSpPr/>
        <p:nvPr/>
      </p:nvGrpSpPr>
      <p:grpSpPr>
        <a:xfrm>
          <a:off x="0" y="0"/>
          <a:ext cx="0" cy="0"/>
          <a:chOff x="0" y="0"/>
          <a:chExt cx="0" cy="0"/>
        </a:xfrm>
      </p:grpSpPr>
      <p:pic>
        <p:nvPicPr>
          <p:cNvPr id="253" name="Google Shape;253;p11"/>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54" name="Google Shape;254;p11"/>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55" name="Google Shape;255;p11"/>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56" name="Google Shape;256;p11"/>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r>
              <a:rPr b="1" lang="en-US" sz="2000">
                <a:latin typeface="Century Gothic"/>
                <a:ea typeface="Century Gothic"/>
                <a:cs typeface="Century Gothic"/>
                <a:sym typeface="Century Gothic"/>
              </a:rPr>
              <a:t>3) </a:t>
            </a:r>
            <a:r>
              <a:rPr b="1" lang="en-US" sz="1800">
                <a:latin typeface="Calibri"/>
                <a:ea typeface="Calibri"/>
                <a:cs typeface="Calibri"/>
                <a:sym typeface="Calibri"/>
              </a:rPr>
              <a:t>What are the primary nameservers for the website?</a:t>
            </a:r>
            <a:endParaRPr b="1" sz="18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sz="2000"/>
          </a:p>
          <a:p>
            <a:pPr indent="0" lvl="0" marL="0" rtl="0" algn="l">
              <a:lnSpc>
                <a:spcPct val="100000"/>
              </a:lnSpc>
              <a:spcBef>
                <a:spcPts val="1400"/>
              </a:spcBef>
              <a:spcAft>
                <a:spcPts val="0"/>
              </a:spcAft>
              <a:buClr>
                <a:schemeClr val="dk1"/>
              </a:buClr>
              <a:buSzPts val="1100"/>
              <a:buFont typeface="Arial"/>
              <a:buNone/>
            </a:pPr>
            <a:r>
              <a:rPr lang="en-US" sz="1200">
                <a:solidFill>
                  <a:srgbClr val="373A3C"/>
                </a:solidFill>
                <a:latin typeface="Arial"/>
                <a:ea typeface="Arial"/>
                <a:cs typeface="Arial"/>
                <a:sym typeface="Arial"/>
              </a:rPr>
              <a:t>Using the dig command with the NS flag we can get the nameservers for the website.</a:t>
            </a:r>
            <a:endParaRPr sz="1200">
              <a:solidFill>
                <a:srgbClr val="373A3C"/>
              </a:solidFill>
              <a:latin typeface="Arial"/>
              <a:ea typeface="Arial"/>
              <a:cs typeface="Arial"/>
              <a:sym typeface="Arial"/>
            </a:endParaRPr>
          </a:p>
          <a:p>
            <a:pPr indent="0" lvl="0" marL="0" marR="0" rtl="0" algn="l">
              <a:lnSpc>
                <a:spcPct val="90000"/>
              </a:lnSpc>
              <a:spcBef>
                <a:spcPts val="1400"/>
              </a:spcBef>
              <a:spcAft>
                <a:spcPts val="0"/>
              </a:spcAft>
              <a:buClr>
                <a:schemeClr val="dk1"/>
              </a:buClr>
              <a:buSzPts val="2000"/>
              <a:buNone/>
            </a:pPr>
            <a:r>
              <a:rPr lang="en-US" sz="2000">
                <a:latin typeface="Century Gothic"/>
                <a:ea typeface="Century Gothic"/>
                <a:cs typeface="Century Gothic"/>
                <a:sym typeface="Century Gothic"/>
              </a:rPr>
              <a:t>   </a:t>
            </a:r>
            <a:endParaRPr b="0" i="0" sz="2000">
              <a:latin typeface="Century Gothic"/>
              <a:ea typeface="Century Gothic"/>
              <a:cs typeface="Century Gothic"/>
              <a:sym typeface="Century Gothic"/>
            </a:endParaRPr>
          </a:p>
          <a:p>
            <a:pPr indent="0" lvl="0" marL="0" rtl="0" algn="l">
              <a:lnSpc>
                <a:spcPct val="90000"/>
              </a:lnSpc>
              <a:spcBef>
                <a:spcPts val="1000"/>
              </a:spcBef>
              <a:spcAft>
                <a:spcPts val="0"/>
              </a:spcAft>
              <a:buClr>
                <a:schemeClr val="dk1"/>
              </a:buClr>
              <a:buSzPts val="1800"/>
              <a:buNone/>
            </a:pPr>
            <a:r>
              <a:rPr lang="en-US" sz="1800">
                <a:latin typeface="Calibri"/>
                <a:ea typeface="Calibri"/>
                <a:cs typeface="Calibri"/>
                <a:sym typeface="Calibri"/>
              </a:rPr>
              <a:t> </a:t>
            </a:r>
            <a:endParaRPr/>
          </a:p>
          <a:p>
            <a:pPr indent="0" lvl="0" marL="0" rtl="0" algn="l">
              <a:lnSpc>
                <a:spcPct val="90000"/>
              </a:lnSpc>
              <a:spcBef>
                <a:spcPts val="1000"/>
              </a:spcBef>
              <a:spcAft>
                <a:spcPts val="0"/>
              </a:spcAft>
              <a:buClr>
                <a:schemeClr val="dk1"/>
              </a:buClr>
              <a:buSzPts val="2000"/>
              <a:buNone/>
            </a:pPr>
            <a:r>
              <a:t/>
            </a:r>
            <a:endParaRPr sz="2000"/>
          </a:p>
        </p:txBody>
      </p:sp>
      <p:sp>
        <p:nvSpPr>
          <p:cNvPr id="257" name="Google Shape;257;p11"/>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58" name="Google Shape;258;p11"/>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
        <p:nvSpPr>
          <p:cNvPr id="259" name="Google Shape;259;p11"/>
          <p:cNvSpPr/>
          <p:nvPr/>
        </p:nvSpPr>
        <p:spPr>
          <a:xfrm>
            <a:off x="4090762" y="5988586"/>
            <a:ext cx="478345" cy="338653"/>
          </a:xfrm>
          <a:prstGeom prst="homePlate">
            <a:avLst>
              <a:gd fmla="val 50000" name="adj"/>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60" name="Google Shape;260;p11"/>
          <p:cNvSpPr txBox="1"/>
          <p:nvPr/>
        </p:nvSpPr>
        <p:spPr>
          <a:xfrm>
            <a:off x="4712716" y="5711025"/>
            <a:ext cx="6162300" cy="9624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lang="en-US" sz="1800">
                <a:solidFill>
                  <a:schemeClr val="dk1"/>
                </a:solidFill>
                <a:latin typeface="Century Gothic"/>
                <a:ea typeface="Century Gothic"/>
                <a:cs typeface="Century Gothic"/>
                <a:sym typeface="Century Gothic"/>
              </a:rPr>
              <a:t>COMMAND: </a:t>
            </a:r>
            <a:r>
              <a:rPr lang="en-US" sz="1800">
                <a:solidFill>
                  <a:schemeClr val="dk1"/>
                </a:solidFill>
                <a:latin typeface="Calibri"/>
                <a:ea typeface="Calibri"/>
                <a:cs typeface="Calibri"/>
                <a:sym typeface="Calibri"/>
              </a:rPr>
              <a:t>dig +short NS daedalus-systems.co.uk</a:t>
            </a:r>
            <a:endParaRPr sz="1800">
              <a:solidFill>
                <a:schemeClr val="dk1"/>
              </a:solidFill>
              <a:latin typeface="Calibri"/>
              <a:ea typeface="Calibri"/>
              <a:cs typeface="Calibri"/>
              <a:sym typeface="Calibri"/>
            </a:endParaRPr>
          </a:p>
          <a:p>
            <a:pPr indent="0" lvl="0" marL="0" marR="0" rtl="0" algn="l">
              <a:lnSpc>
                <a:spcPct val="107000"/>
              </a:lnSpc>
              <a:spcBef>
                <a:spcPts val="0"/>
              </a:spcBef>
              <a:spcAft>
                <a:spcPts val="0"/>
              </a:spcAft>
              <a:buNone/>
            </a:pPr>
            <a:r>
              <a:rPr lang="en-US" sz="1800">
                <a:solidFill>
                  <a:schemeClr val="dk1"/>
                </a:solidFill>
                <a:latin typeface="Calibri"/>
                <a:ea typeface="Calibri"/>
                <a:cs typeface="Calibri"/>
                <a:sym typeface="Calibri"/>
              </a:rPr>
              <a:t>                            nslookup</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61" name="Google Shape;261;p11"/>
          <p:cNvPicPr preferRelativeResize="0"/>
          <p:nvPr/>
        </p:nvPicPr>
        <p:blipFill>
          <a:blip r:embed="rId6">
            <a:alphaModFix/>
          </a:blip>
          <a:stretch>
            <a:fillRect/>
          </a:stretch>
        </p:blipFill>
        <p:spPr>
          <a:xfrm>
            <a:off x="4176025" y="2075025"/>
            <a:ext cx="5724525" cy="1304925"/>
          </a:xfrm>
          <a:prstGeom prst="rect">
            <a:avLst/>
          </a:prstGeom>
          <a:noFill/>
          <a:ln>
            <a:noFill/>
          </a:ln>
        </p:spPr>
      </p:pic>
      <p:sp>
        <p:nvSpPr>
          <p:cNvPr id="262" name="Google Shape;262;p11"/>
          <p:cNvSpPr txBox="1"/>
          <p:nvPr/>
        </p:nvSpPr>
        <p:spPr>
          <a:xfrm>
            <a:off x="4176025" y="3633825"/>
            <a:ext cx="5674800" cy="15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rgbClr val="373A3C"/>
                </a:solidFill>
              </a:rPr>
              <a:t>By taking these domains and running a nslookup command on them we can also get the IP address of the name servers producing the list below.</a:t>
            </a:r>
            <a:endParaRPr sz="1200">
              <a:solidFill>
                <a:srgbClr val="373A3C"/>
              </a:solidFill>
            </a:endParaRPr>
          </a:p>
          <a:p>
            <a:pPr indent="0" lvl="0" marL="0" rtl="0" algn="l">
              <a:spcBef>
                <a:spcPts val="0"/>
              </a:spcBef>
              <a:spcAft>
                <a:spcPts val="0"/>
              </a:spcAft>
              <a:buNone/>
            </a:pPr>
            <a:r>
              <a:t/>
            </a:r>
            <a:endParaRPr b="1" sz="1200">
              <a:solidFill>
                <a:srgbClr val="373A3C"/>
              </a:solidFill>
            </a:endParaRPr>
          </a:p>
          <a:p>
            <a:pPr indent="0" lvl="0" marL="0" rtl="0" algn="l">
              <a:spcBef>
                <a:spcPts val="0"/>
              </a:spcBef>
              <a:spcAft>
                <a:spcPts val="0"/>
              </a:spcAft>
              <a:buNone/>
            </a:pPr>
            <a:r>
              <a:rPr b="1" lang="en-US" sz="1200">
                <a:solidFill>
                  <a:srgbClr val="373A3C"/>
                </a:solidFill>
              </a:rPr>
              <a:t>ns1.a2hosting.com (162.159.25.95)</a:t>
            </a:r>
            <a:endParaRPr b="1" sz="1200">
              <a:solidFill>
                <a:srgbClr val="373A3C"/>
              </a:solidFill>
            </a:endParaRPr>
          </a:p>
          <a:p>
            <a:pPr indent="0" lvl="0" marL="0" rtl="0" algn="l">
              <a:spcBef>
                <a:spcPts val="0"/>
              </a:spcBef>
              <a:spcAft>
                <a:spcPts val="0"/>
              </a:spcAft>
              <a:buNone/>
            </a:pPr>
            <a:r>
              <a:rPr b="1" lang="en-US" sz="1200">
                <a:solidFill>
                  <a:srgbClr val="373A3C"/>
                </a:solidFill>
              </a:rPr>
              <a:t>ns2.a2hosting.com (162.159.24.221)</a:t>
            </a:r>
            <a:endParaRPr b="1" sz="1200">
              <a:solidFill>
                <a:srgbClr val="373A3C"/>
              </a:solidFill>
            </a:endParaRPr>
          </a:p>
          <a:p>
            <a:pPr indent="0" lvl="0" marL="0" rtl="0" algn="l">
              <a:spcBef>
                <a:spcPts val="0"/>
              </a:spcBef>
              <a:spcAft>
                <a:spcPts val="0"/>
              </a:spcAft>
              <a:buNone/>
            </a:pPr>
            <a:r>
              <a:rPr b="1" lang="en-US" sz="1200">
                <a:solidFill>
                  <a:srgbClr val="373A3C"/>
                </a:solidFill>
              </a:rPr>
              <a:t>ns3.a2hosting.com (162.159.25.82)</a:t>
            </a:r>
            <a:endParaRPr b="1" sz="1200">
              <a:solidFill>
                <a:srgbClr val="373A3C"/>
              </a:solidFill>
            </a:endParaRPr>
          </a:p>
          <a:p>
            <a:pPr indent="0" lvl="0" marL="0" rtl="0" algn="l">
              <a:spcBef>
                <a:spcPts val="0"/>
              </a:spcBef>
              <a:spcAft>
                <a:spcPts val="0"/>
              </a:spcAft>
              <a:buNone/>
            </a:pPr>
            <a:r>
              <a:rPr b="1" lang="en-US" sz="1200">
                <a:solidFill>
                  <a:srgbClr val="373A3C"/>
                </a:solidFill>
              </a:rPr>
              <a:t>ns4.a2hosting.com (162.159.24.227)</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66" name="Shape 266"/>
        <p:cNvGrpSpPr/>
        <p:nvPr/>
      </p:nvGrpSpPr>
      <p:grpSpPr>
        <a:xfrm>
          <a:off x="0" y="0"/>
          <a:ext cx="0" cy="0"/>
          <a:chOff x="0" y="0"/>
          <a:chExt cx="0" cy="0"/>
        </a:xfrm>
      </p:grpSpPr>
      <p:pic>
        <p:nvPicPr>
          <p:cNvPr id="267" name="Google Shape;267;p12"/>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68" name="Google Shape;268;p12"/>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69" name="Google Shape;269;p12"/>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70" name="Google Shape;270;p12"/>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fontScale="92500" lnSpcReduction="20000"/>
          </a:bodyPr>
          <a:lstStyle/>
          <a:p>
            <a:pPr indent="0" lvl="0" marL="0" marR="0" rtl="0" algn="l">
              <a:lnSpc>
                <a:spcPct val="90000"/>
              </a:lnSpc>
              <a:spcBef>
                <a:spcPts val="0"/>
              </a:spcBef>
              <a:spcAft>
                <a:spcPts val="0"/>
              </a:spcAft>
              <a:buClr>
                <a:schemeClr val="dk1"/>
              </a:buClr>
              <a:buSzPct val="100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ct val="100000"/>
              <a:buNone/>
            </a:pPr>
            <a:r>
              <a:rPr lang="en-US" sz="2000">
                <a:latin typeface="Century Gothic"/>
                <a:ea typeface="Century Gothic"/>
                <a:cs typeface="Century Gothic"/>
                <a:sym typeface="Century Gothic"/>
              </a:rPr>
              <a:t> </a:t>
            </a:r>
            <a:r>
              <a:rPr b="1" lang="en-US" sz="2000"/>
              <a:t>4</a:t>
            </a:r>
            <a:r>
              <a:rPr b="1" lang="en-US" sz="2000">
                <a:latin typeface="Century Gothic"/>
                <a:ea typeface="Century Gothic"/>
                <a:cs typeface="Century Gothic"/>
                <a:sym typeface="Century Gothic"/>
              </a:rPr>
              <a:t>) </a:t>
            </a:r>
            <a:r>
              <a:rPr b="1" lang="en-US" sz="1800">
                <a:latin typeface="Calibri"/>
                <a:ea typeface="Calibri"/>
                <a:cs typeface="Calibri"/>
                <a:sym typeface="Calibri"/>
              </a:rPr>
              <a:t>Who is the registered contact</a:t>
            </a:r>
            <a:r>
              <a:rPr lang="en-US" sz="1800">
                <a:latin typeface="Calibri"/>
                <a:ea typeface="Calibri"/>
                <a:cs typeface="Calibri"/>
                <a:sym typeface="Calibri"/>
              </a:rPr>
              <a:t>?</a:t>
            </a:r>
            <a:r>
              <a:rPr lang="en-US" sz="2000">
                <a:latin typeface="Century Gothic"/>
                <a:ea typeface="Century Gothic"/>
                <a:cs typeface="Century Gothic"/>
                <a:sym typeface="Century Gothic"/>
              </a:rPr>
              <a:t>   </a:t>
            </a:r>
            <a:endParaRPr b="0" i="0" sz="2000">
              <a:latin typeface="Century Gothic"/>
              <a:ea typeface="Century Gothic"/>
              <a:cs typeface="Century Gothic"/>
              <a:sym typeface="Century Gothic"/>
            </a:endParaRPr>
          </a:p>
          <a:p>
            <a:pPr indent="0" lvl="0" marL="0" rtl="0" algn="l">
              <a:lnSpc>
                <a:spcPct val="100000"/>
              </a:lnSpc>
              <a:spcBef>
                <a:spcPts val="0"/>
              </a:spcBef>
              <a:spcAft>
                <a:spcPts val="0"/>
              </a:spcAft>
              <a:buClr>
                <a:schemeClr val="dk1"/>
              </a:buClr>
              <a:buSzPct val="91666"/>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whois.nic.uk</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Domain name:</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daedalus-systems.co.uk</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Data validation:</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Nominet was able to match the registrant's name and address against a 3rd party data source on 01-Aug-2020</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Registrar:</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eNom LLC [Tag = ENOM]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URL: http://www.enom.com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Relevant dates:</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Registered on: 01-Aug-2020</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Expiry date:  01-Aug-2022</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Last updated:  01-Aug-2021</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Registration status:</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Registered until expiry date.</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Name servers:</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ns1.a2hosting.com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ns2.a2hosting.com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ns3.a2hosting.com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ns4.a2hosting.com</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t/>
            </a:r>
            <a:endParaRPr b="1" sz="1200">
              <a:solidFill>
                <a:srgbClr val="373A3C"/>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ct val="91666"/>
              <a:buFont typeface="Arial"/>
              <a:buNone/>
            </a:pPr>
            <a:r>
              <a:rPr b="1" lang="en-US" sz="1200">
                <a:solidFill>
                  <a:srgbClr val="373A3C"/>
                </a:solidFill>
                <a:latin typeface="Courier New"/>
                <a:ea typeface="Courier New"/>
                <a:cs typeface="Courier New"/>
                <a:sym typeface="Courier New"/>
              </a:rPr>
              <a:t>    WHOIS lookup made at 10:23:48 22-Nov-2021</a:t>
            </a:r>
            <a:endParaRPr sz="1800">
              <a:latin typeface="Calibri"/>
              <a:ea typeface="Calibri"/>
              <a:cs typeface="Calibri"/>
              <a:sym typeface="Calibri"/>
            </a:endParaRPr>
          </a:p>
        </p:txBody>
      </p:sp>
      <p:sp>
        <p:nvSpPr>
          <p:cNvPr id="271" name="Google Shape;271;p12"/>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72" name="Google Shape;272;p12"/>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
        <p:nvSpPr>
          <p:cNvPr id="273" name="Google Shape;273;p12"/>
          <p:cNvSpPr/>
          <p:nvPr/>
        </p:nvSpPr>
        <p:spPr>
          <a:xfrm>
            <a:off x="4090762" y="5988586"/>
            <a:ext cx="478345" cy="338653"/>
          </a:xfrm>
          <a:prstGeom prst="homePlate">
            <a:avLst>
              <a:gd fmla="val 50000" name="adj"/>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74" name="Google Shape;274;p12"/>
          <p:cNvSpPr txBox="1"/>
          <p:nvPr/>
        </p:nvSpPr>
        <p:spPr>
          <a:xfrm>
            <a:off x="4712732" y="5711031"/>
            <a:ext cx="3741000" cy="12588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l">
              <a:lnSpc>
                <a:spcPct val="107000"/>
              </a:lnSpc>
              <a:spcBef>
                <a:spcPts val="0"/>
              </a:spcBef>
              <a:spcAft>
                <a:spcPts val="0"/>
              </a:spcAft>
              <a:buNone/>
            </a:pPr>
            <a:r>
              <a:rPr lang="en-US" sz="1800">
                <a:solidFill>
                  <a:schemeClr val="dk1"/>
                </a:solidFill>
                <a:latin typeface="Century Gothic"/>
                <a:ea typeface="Century Gothic"/>
                <a:cs typeface="Century Gothic"/>
                <a:sym typeface="Century Gothic"/>
              </a:rPr>
              <a:t>COMMAND: </a:t>
            </a:r>
            <a:r>
              <a:rPr lang="en-US" sz="1800">
                <a:solidFill>
                  <a:schemeClr val="dk1"/>
                </a:solidFill>
                <a:latin typeface="Calibri"/>
                <a:ea typeface="Calibri"/>
                <a:cs typeface="Calibri"/>
                <a:sym typeface="Calibri"/>
              </a:rPr>
              <a:t>w</a:t>
            </a:r>
            <a:r>
              <a:rPr lang="en-US" sz="1800">
                <a:solidFill>
                  <a:schemeClr val="dk1"/>
                </a:solidFill>
                <a:latin typeface="Calibri"/>
                <a:ea typeface="Calibri"/>
                <a:cs typeface="Calibri"/>
                <a:sym typeface="Calibri"/>
              </a:rPr>
              <a:t>hois daedalus.co.uk</a:t>
            </a:r>
            <a:endParaRPr sz="1800">
              <a:solidFill>
                <a:schemeClr val="dk1"/>
              </a:solidFill>
              <a:latin typeface="Calibri"/>
              <a:ea typeface="Calibri"/>
              <a:cs typeface="Calibri"/>
              <a:sym typeface="Calibri"/>
            </a:endParaRPr>
          </a:p>
          <a:p>
            <a:pPr indent="0" lvl="0" marL="0" marR="0" rtl="0" algn="l">
              <a:lnSpc>
                <a:spcPct val="107000"/>
              </a:lnSpc>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78" name="Shape 278"/>
        <p:cNvGrpSpPr/>
        <p:nvPr/>
      </p:nvGrpSpPr>
      <p:grpSpPr>
        <a:xfrm>
          <a:off x="0" y="0"/>
          <a:ext cx="0" cy="0"/>
          <a:chOff x="0" y="0"/>
          <a:chExt cx="0" cy="0"/>
        </a:xfrm>
      </p:grpSpPr>
      <p:pic>
        <p:nvPicPr>
          <p:cNvPr id="279" name="Google Shape;279;p13"/>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80" name="Google Shape;280;p13"/>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81" name="Google Shape;281;p13"/>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82" name="Google Shape;282;p13"/>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r>
              <a:rPr b="1" lang="en-US" sz="2000"/>
              <a:t>5</a:t>
            </a:r>
            <a:r>
              <a:rPr b="1" lang="en-US" sz="2000">
                <a:latin typeface="Century Gothic"/>
                <a:ea typeface="Century Gothic"/>
                <a:cs typeface="Century Gothic"/>
                <a:sym typeface="Century Gothic"/>
              </a:rPr>
              <a:t>)</a:t>
            </a:r>
            <a:r>
              <a:rPr lang="en-US" sz="1800">
                <a:latin typeface="Calibri"/>
                <a:ea typeface="Calibri"/>
                <a:cs typeface="Calibri"/>
                <a:sym typeface="Calibri"/>
              </a:rPr>
              <a:t> </a:t>
            </a:r>
            <a:r>
              <a:rPr b="1" lang="en-US" sz="1800">
                <a:latin typeface="Calibri"/>
                <a:ea typeface="Calibri"/>
                <a:cs typeface="Calibri"/>
                <a:sym typeface="Calibri"/>
              </a:rPr>
              <a:t>What is the MX record for the website</a:t>
            </a:r>
            <a:r>
              <a:rPr lang="en-US" sz="1800">
                <a:latin typeface="Calibri"/>
                <a:ea typeface="Calibri"/>
                <a:cs typeface="Calibri"/>
                <a:sym typeface="Calibri"/>
              </a:rPr>
              <a:t>? </a:t>
            </a:r>
            <a:endParaRPr b="0" i="0" sz="2000">
              <a:latin typeface="Century Gothic"/>
              <a:ea typeface="Century Gothic"/>
              <a:cs typeface="Century Gothic"/>
              <a:sym typeface="Century Gothic"/>
            </a:endParaRPr>
          </a:p>
          <a:p>
            <a:pPr indent="0" lvl="0" marL="0" rtl="0" algn="l">
              <a:lnSpc>
                <a:spcPct val="90000"/>
              </a:lnSpc>
              <a:spcBef>
                <a:spcPts val="1000"/>
              </a:spcBef>
              <a:spcAft>
                <a:spcPts val="0"/>
              </a:spcAft>
              <a:buClr>
                <a:schemeClr val="dk1"/>
              </a:buClr>
              <a:buSzPts val="1800"/>
              <a:buNone/>
            </a:pPr>
            <a:r>
              <a:t/>
            </a:r>
            <a:endParaRPr sz="2000"/>
          </a:p>
        </p:txBody>
      </p:sp>
      <p:sp>
        <p:nvSpPr>
          <p:cNvPr id="283" name="Google Shape;283;p13"/>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84" name="Google Shape;284;p13"/>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
        <p:nvSpPr>
          <p:cNvPr id="285" name="Google Shape;285;p13"/>
          <p:cNvSpPr/>
          <p:nvPr/>
        </p:nvSpPr>
        <p:spPr>
          <a:xfrm>
            <a:off x="4090762" y="5988586"/>
            <a:ext cx="478345" cy="338653"/>
          </a:xfrm>
          <a:prstGeom prst="homePlate">
            <a:avLst>
              <a:gd fmla="val 50000" name="adj"/>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86" name="Google Shape;286;p13"/>
          <p:cNvSpPr txBox="1"/>
          <p:nvPr/>
        </p:nvSpPr>
        <p:spPr>
          <a:xfrm>
            <a:off x="4690462" y="5682050"/>
            <a:ext cx="6334200" cy="12588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l">
              <a:lnSpc>
                <a:spcPct val="107000"/>
              </a:lnSpc>
              <a:spcBef>
                <a:spcPts val="0"/>
              </a:spcBef>
              <a:spcAft>
                <a:spcPts val="0"/>
              </a:spcAft>
              <a:buNone/>
            </a:pPr>
            <a:r>
              <a:rPr lang="en-US" sz="1800">
                <a:solidFill>
                  <a:schemeClr val="dk1"/>
                </a:solidFill>
                <a:latin typeface="Arial"/>
                <a:ea typeface="Arial"/>
                <a:cs typeface="Arial"/>
                <a:sym typeface="Arial"/>
              </a:rPr>
              <a:t>COMMAND: </a:t>
            </a:r>
            <a:r>
              <a:rPr lang="en-US" sz="1800">
                <a:solidFill>
                  <a:srgbClr val="202124"/>
                </a:solidFill>
                <a:latin typeface="Arial"/>
                <a:ea typeface="Arial"/>
                <a:cs typeface="Arial"/>
                <a:sym typeface="Arial"/>
              </a:rPr>
              <a:t>nslookup </a:t>
            </a:r>
            <a:r>
              <a:rPr lang="en-US" sz="1800">
                <a:solidFill>
                  <a:schemeClr val="dk1"/>
                </a:solidFill>
              </a:rPr>
              <a:t>-type</a:t>
            </a:r>
            <a:r>
              <a:rPr lang="en-US" sz="1800">
                <a:solidFill>
                  <a:srgbClr val="202124"/>
                </a:solidFill>
                <a:latin typeface="Arial"/>
                <a:ea typeface="Arial"/>
                <a:cs typeface="Arial"/>
                <a:sym typeface="Arial"/>
              </a:rPr>
              <a:t>=mx  </a:t>
            </a:r>
            <a:r>
              <a:rPr lang="en-US" sz="1800">
                <a:solidFill>
                  <a:srgbClr val="202124"/>
                </a:solidFill>
              </a:rPr>
              <a:t>daedalus-systems.co.uk</a:t>
            </a:r>
            <a:endParaRPr sz="1800">
              <a:solidFill>
                <a:schemeClr val="dk1"/>
              </a:solidFill>
              <a:latin typeface="Arial"/>
              <a:ea typeface="Arial"/>
              <a:cs typeface="Arial"/>
              <a:sym typeface="Arial"/>
            </a:endParaRPr>
          </a:p>
          <a:p>
            <a:pPr indent="0" lvl="0" marL="0" marR="0" rtl="0" algn="l">
              <a:lnSpc>
                <a:spcPct val="107000"/>
              </a:lnSpc>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87" name="Google Shape;287;p13"/>
          <p:cNvPicPr preferRelativeResize="0"/>
          <p:nvPr/>
        </p:nvPicPr>
        <p:blipFill>
          <a:blip r:embed="rId6">
            <a:alphaModFix/>
          </a:blip>
          <a:stretch>
            <a:fillRect/>
          </a:stretch>
        </p:blipFill>
        <p:spPr>
          <a:xfrm>
            <a:off x="4995300" y="1982525"/>
            <a:ext cx="5724525" cy="1304925"/>
          </a:xfrm>
          <a:prstGeom prst="rect">
            <a:avLst/>
          </a:prstGeom>
          <a:noFill/>
          <a:ln>
            <a:noFill/>
          </a:ln>
        </p:spPr>
      </p:pic>
      <p:sp>
        <p:nvSpPr>
          <p:cNvPr id="288" name="Google Shape;288;p13"/>
          <p:cNvSpPr txBox="1"/>
          <p:nvPr/>
        </p:nvSpPr>
        <p:spPr>
          <a:xfrm>
            <a:off x="4882525" y="1394075"/>
            <a:ext cx="5664000" cy="345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rgbClr val="373A3C"/>
                </a:solidFill>
              </a:rPr>
              <a:t>To lookup the MX (Mail Exchange) record for a site we can use the nslookup command with the type set to mx</a:t>
            </a:r>
            <a:endParaRPr sz="1200">
              <a:solidFill>
                <a:srgbClr val="373A3C"/>
              </a:solidFill>
            </a:endParaRPr>
          </a:p>
          <a:p>
            <a:pPr indent="0" lvl="0" marL="0" rtl="0" algn="l">
              <a:spcBef>
                <a:spcPts val="0"/>
              </a:spcBef>
              <a:spcAft>
                <a:spcPts val="0"/>
              </a:spcAft>
              <a:buNone/>
            </a:pPr>
            <a:r>
              <a:t/>
            </a:r>
            <a:endParaRPr sz="1200">
              <a:solidFill>
                <a:srgbClr val="373A3C"/>
              </a:solidFill>
            </a:endParaRPr>
          </a:p>
          <a:p>
            <a:pPr indent="0" lvl="0" marL="0" rtl="0" algn="l">
              <a:spcBef>
                <a:spcPts val="0"/>
              </a:spcBef>
              <a:spcAft>
                <a:spcPts val="0"/>
              </a:spcAft>
              <a:buNone/>
            </a:pPr>
            <a:r>
              <a:t/>
            </a:r>
            <a:endParaRPr sz="1200">
              <a:solidFill>
                <a:srgbClr val="373A3C"/>
              </a:solidFill>
            </a:endParaRPr>
          </a:p>
          <a:p>
            <a:pPr indent="0" lvl="0" marL="0" rtl="0" algn="l">
              <a:spcBef>
                <a:spcPts val="0"/>
              </a:spcBef>
              <a:spcAft>
                <a:spcPts val="0"/>
              </a:spcAft>
              <a:buNone/>
            </a:pPr>
            <a:r>
              <a:t/>
            </a:r>
            <a:endParaRPr b="1" i="1" sz="900">
              <a:solidFill>
                <a:srgbClr val="44546A"/>
              </a:solidFill>
              <a:latin typeface="Calibri"/>
              <a:ea typeface="Calibri"/>
              <a:cs typeface="Calibri"/>
              <a:sym typeface="Calibri"/>
            </a:endParaRPr>
          </a:p>
          <a:p>
            <a:pPr indent="0" lvl="0" marL="0" rtl="0" algn="l">
              <a:spcBef>
                <a:spcPts val="1000"/>
              </a:spcBef>
              <a:spcAft>
                <a:spcPts val="0"/>
              </a:spcAft>
              <a:buNone/>
            </a:pPr>
            <a:r>
              <a:t/>
            </a:r>
            <a:endParaRPr b="1" i="1" sz="900">
              <a:solidFill>
                <a:srgbClr val="44546A"/>
              </a:solidFill>
              <a:latin typeface="Calibri"/>
              <a:ea typeface="Calibri"/>
              <a:cs typeface="Calibri"/>
              <a:sym typeface="Calibri"/>
            </a:endParaRPr>
          </a:p>
          <a:p>
            <a:pPr indent="0" lvl="0" marL="0" rtl="0" algn="l">
              <a:spcBef>
                <a:spcPts val="1000"/>
              </a:spcBef>
              <a:spcAft>
                <a:spcPts val="0"/>
              </a:spcAft>
              <a:buNone/>
            </a:pPr>
            <a:r>
              <a:t/>
            </a:r>
            <a:endParaRPr b="1" i="1" sz="900">
              <a:solidFill>
                <a:srgbClr val="44546A"/>
              </a:solidFill>
              <a:latin typeface="Calibri"/>
              <a:ea typeface="Calibri"/>
              <a:cs typeface="Calibri"/>
              <a:sym typeface="Calibri"/>
            </a:endParaRPr>
          </a:p>
          <a:p>
            <a:pPr indent="0" lvl="0" marL="0" rtl="0" algn="l">
              <a:spcBef>
                <a:spcPts val="1000"/>
              </a:spcBef>
              <a:spcAft>
                <a:spcPts val="0"/>
              </a:spcAft>
              <a:buNone/>
            </a:pPr>
            <a:r>
              <a:t/>
            </a:r>
            <a:endParaRPr b="1" i="1" sz="900">
              <a:solidFill>
                <a:srgbClr val="44546A"/>
              </a:solidFill>
              <a:latin typeface="Calibri"/>
              <a:ea typeface="Calibri"/>
              <a:cs typeface="Calibri"/>
              <a:sym typeface="Calibri"/>
            </a:endParaRPr>
          </a:p>
          <a:p>
            <a:pPr indent="0" lvl="0" marL="0" rtl="0" algn="l">
              <a:spcBef>
                <a:spcPts val="1000"/>
              </a:spcBef>
              <a:spcAft>
                <a:spcPts val="0"/>
              </a:spcAft>
              <a:buNone/>
            </a:pPr>
            <a:r>
              <a:rPr lang="en-US" sz="1200">
                <a:solidFill>
                  <a:srgbClr val="373A3C"/>
                </a:solidFill>
              </a:rPr>
              <a:t>This then returns the following information on the MX record</a:t>
            </a:r>
            <a:endParaRPr sz="1200">
              <a:solidFill>
                <a:srgbClr val="373A3C"/>
              </a:solidFill>
            </a:endParaRPr>
          </a:p>
          <a:p>
            <a:pPr indent="0" lvl="0" marL="0" rtl="0" algn="l">
              <a:spcBef>
                <a:spcPts val="0"/>
              </a:spcBef>
              <a:spcAft>
                <a:spcPts val="0"/>
              </a:spcAft>
              <a:buNone/>
            </a:pPr>
            <a:r>
              <a:t/>
            </a:r>
            <a:endParaRPr sz="1200">
              <a:solidFill>
                <a:srgbClr val="373A3C"/>
              </a:solidFill>
            </a:endParaRPr>
          </a:p>
          <a:p>
            <a:pPr indent="0" lvl="0" marL="0" rtl="0" algn="l">
              <a:spcBef>
                <a:spcPts val="0"/>
              </a:spcBef>
              <a:spcAft>
                <a:spcPts val="0"/>
              </a:spcAft>
              <a:buNone/>
            </a:pPr>
            <a:r>
              <a:rPr b="1" lang="en-US" sz="1200">
                <a:solidFill>
                  <a:srgbClr val="373A3C"/>
                </a:solidFill>
              </a:rPr>
              <a:t>Server:	208.67.222.222</a:t>
            </a:r>
            <a:endParaRPr b="1" sz="1200">
              <a:solidFill>
                <a:srgbClr val="373A3C"/>
              </a:solidFill>
            </a:endParaRPr>
          </a:p>
          <a:p>
            <a:pPr indent="0" lvl="0" marL="0" rtl="0" algn="l">
              <a:spcBef>
                <a:spcPts val="0"/>
              </a:spcBef>
              <a:spcAft>
                <a:spcPts val="0"/>
              </a:spcAft>
              <a:buNone/>
            </a:pPr>
            <a:r>
              <a:rPr b="1" lang="en-US" sz="1200">
                <a:solidFill>
                  <a:srgbClr val="373A3C"/>
                </a:solidFill>
              </a:rPr>
              <a:t>Address:	208.67.222.222#53</a:t>
            </a:r>
            <a:endParaRPr b="1" sz="1200">
              <a:solidFill>
                <a:srgbClr val="373A3C"/>
              </a:solidFill>
            </a:endParaRPr>
          </a:p>
          <a:p>
            <a:pPr indent="0" lvl="0" marL="0" rtl="0" algn="l">
              <a:spcBef>
                <a:spcPts val="0"/>
              </a:spcBef>
              <a:spcAft>
                <a:spcPts val="0"/>
              </a:spcAft>
              <a:buNone/>
            </a:pPr>
            <a:r>
              <a:t/>
            </a:r>
            <a:endParaRPr b="1" sz="1200">
              <a:solidFill>
                <a:srgbClr val="373A3C"/>
              </a:solidFill>
            </a:endParaRPr>
          </a:p>
          <a:p>
            <a:pPr indent="0" lvl="0" marL="0" rtl="0" algn="l">
              <a:spcBef>
                <a:spcPts val="0"/>
              </a:spcBef>
              <a:spcAft>
                <a:spcPts val="0"/>
              </a:spcAft>
              <a:buNone/>
            </a:pPr>
            <a:r>
              <a:rPr b="1" lang="en-US" sz="1200">
                <a:solidFill>
                  <a:srgbClr val="373A3C"/>
                </a:solidFill>
              </a:rPr>
              <a:t>Non-authoritative answer:</a:t>
            </a:r>
            <a:endParaRPr b="1" sz="1200">
              <a:solidFill>
                <a:srgbClr val="373A3C"/>
              </a:solidFill>
            </a:endParaRPr>
          </a:p>
          <a:p>
            <a:pPr indent="0" lvl="0" marL="0" rtl="0" algn="l">
              <a:spcBef>
                <a:spcPts val="0"/>
              </a:spcBef>
              <a:spcAft>
                <a:spcPts val="0"/>
              </a:spcAft>
              <a:buNone/>
            </a:pPr>
            <a:r>
              <a:rPr b="1" lang="en-US" sz="1200">
                <a:solidFill>
                  <a:srgbClr val="373A3C"/>
                </a:solidFill>
              </a:rPr>
              <a:t>daedalus-systems.co.uk	mail exchanger = 0 mail.daedalus-systems.co.uk.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92" name="Shape 292"/>
        <p:cNvGrpSpPr/>
        <p:nvPr/>
      </p:nvGrpSpPr>
      <p:grpSpPr>
        <a:xfrm>
          <a:off x="0" y="0"/>
          <a:ext cx="0" cy="0"/>
          <a:chOff x="0" y="0"/>
          <a:chExt cx="0" cy="0"/>
        </a:xfrm>
      </p:grpSpPr>
      <p:pic>
        <p:nvPicPr>
          <p:cNvPr id="293" name="Google Shape;293;p14"/>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94" name="Google Shape;294;p14"/>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95" name="Google Shape;295;p14"/>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96" name="Google Shape;296;p14"/>
          <p:cNvSpPr txBox="1"/>
          <p:nvPr>
            <p:ph idx="1" type="body"/>
          </p:nvPr>
        </p:nvSpPr>
        <p:spPr>
          <a:xfrm>
            <a:off x="4113025" y="720725"/>
            <a:ext cx="7372200" cy="5780400"/>
          </a:xfrm>
          <a:prstGeom prst="rect">
            <a:avLst/>
          </a:prstGeom>
          <a:noFill/>
          <a:ln>
            <a:noFill/>
          </a:ln>
        </p:spPr>
        <p:txBody>
          <a:bodyPr anchorCtr="0" anchor="t" bIns="45700" lIns="91425" spcFirstLastPara="1" rIns="91425" wrap="square" tIns="45700">
            <a:normAutofit fontScale="92500" lnSpcReduction="20000"/>
          </a:bodyPr>
          <a:lstStyle/>
          <a:p>
            <a:pPr indent="0" lvl="0" marL="0" marR="0" rtl="0" algn="l">
              <a:lnSpc>
                <a:spcPct val="90000"/>
              </a:lnSpc>
              <a:spcBef>
                <a:spcPts val="0"/>
              </a:spcBef>
              <a:spcAft>
                <a:spcPts val="0"/>
              </a:spcAft>
              <a:buClr>
                <a:schemeClr val="dk1"/>
              </a:buClr>
              <a:buSzPct val="100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ct val="100000"/>
              <a:buNone/>
            </a:pPr>
            <a:r>
              <a:rPr lang="en-US" sz="2000">
                <a:latin typeface="Century Gothic"/>
                <a:ea typeface="Century Gothic"/>
                <a:cs typeface="Century Gothic"/>
                <a:sym typeface="Century Gothic"/>
              </a:rPr>
              <a:t> </a:t>
            </a:r>
            <a:r>
              <a:rPr b="1" lang="en-US" sz="2000"/>
              <a:t>6</a:t>
            </a:r>
            <a:r>
              <a:rPr b="1" lang="en-US" sz="2000">
                <a:latin typeface="Century Gothic"/>
                <a:ea typeface="Century Gothic"/>
                <a:cs typeface="Century Gothic"/>
                <a:sym typeface="Century Gothic"/>
              </a:rPr>
              <a:t>)</a:t>
            </a:r>
            <a:r>
              <a:rPr lang="en-US" sz="1800">
                <a:latin typeface="Calibri"/>
                <a:ea typeface="Calibri"/>
                <a:cs typeface="Calibri"/>
                <a:sym typeface="Calibri"/>
              </a:rPr>
              <a:t> </a:t>
            </a:r>
            <a:r>
              <a:rPr b="1" lang="en-US" sz="1800">
                <a:latin typeface="Calibri"/>
                <a:ea typeface="Calibri"/>
                <a:cs typeface="Calibri"/>
                <a:sym typeface="Calibri"/>
              </a:rPr>
              <a:t>Where is the website hosted?</a:t>
            </a:r>
            <a:endParaRPr b="1" sz="1800">
              <a:latin typeface="Calibri"/>
              <a:ea typeface="Calibri"/>
              <a:cs typeface="Calibri"/>
              <a:sym typeface="Calibri"/>
            </a:endParaRPr>
          </a:p>
          <a:p>
            <a:pPr indent="0" lvl="0" marL="0" marR="0" rtl="0" algn="l">
              <a:lnSpc>
                <a:spcPct val="90000"/>
              </a:lnSpc>
              <a:spcBef>
                <a:spcPts val="0"/>
              </a:spcBef>
              <a:spcAft>
                <a:spcPts val="0"/>
              </a:spcAft>
              <a:buClr>
                <a:schemeClr val="dk1"/>
              </a:buClr>
              <a:buSzPct val="111111"/>
              <a:buNone/>
            </a:pPr>
            <a:r>
              <a:t/>
            </a:r>
            <a:endParaRPr b="1" sz="1800">
              <a:latin typeface="Calibri"/>
              <a:ea typeface="Calibri"/>
              <a:cs typeface="Calibri"/>
              <a:sym typeface="Calibri"/>
            </a:endParaRPr>
          </a:p>
          <a:p>
            <a:pPr indent="0" lvl="0" marL="0" rtl="0" algn="l">
              <a:lnSpc>
                <a:spcPct val="100000"/>
              </a:lnSpc>
              <a:spcBef>
                <a:spcPts val="0"/>
              </a:spcBef>
              <a:spcAft>
                <a:spcPts val="0"/>
              </a:spcAft>
              <a:buClr>
                <a:schemeClr val="dk1"/>
              </a:buClr>
              <a:buSzPct val="64097"/>
              <a:buNone/>
            </a:pPr>
            <a:r>
              <a:t/>
            </a:r>
            <a:endParaRPr sz="1716">
              <a:solidFill>
                <a:srgbClr val="373A3C"/>
              </a:solidFill>
              <a:latin typeface="Calibri"/>
              <a:ea typeface="Calibri"/>
              <a:cs typeface="Calibri"/>
              <a:sym typeface="Calibri"/>
            </a:endParaRPr>
          </a:p>
          <a:p>
            <a:pPr indent="0" lvl="0" marL="0" rtl="0" algn="l">
              <a:lnSpc>
                <a:spcPct val="100000"/>
              </a:lnSpc>
              <a:spcBef>
                <a:spcPts val="0"/>
              </a:spcBef>
              <a:spcAft>
                <a:spcPts val="0"/>
              </a:spcAft>
              <a:buClr>
                <a:schemeClr val="dk1"/>
              </a:buClr>
              <a:buSzPct val="64097"/>
              <a:buFont typeface="Arial"/>
              <a:buNone/>
            </a:pPr>
            <a:r>
              <a:rPr lang="en-US" sz="1716">
                <a:solidFill>
                  <a:srgbClr val="373A3C"/>
                </a:solidFill>
                <a:latin typeface="Calibri"/>
                <a:ea typeface="Calibri"/>
                <a:cs typeface="Calibri"/>
                <a:sym typeface="Calibri"/>
              </a:rPr>
              <a:t>We used a python script that takes a dictionary of IP addresses obtained from traceroute and searched the dataset provided by freegeoip to return information about the IP address.</a:t>
            </a:r>
            <a:endParaRPr sz="1716">
              <a:solidFill>
                <a:srgbClr val="373A3C"/>
              </a:solidFill>
              <a:latin typeface="Calibri"/>
              <a:ea typeface="Calibri"/>
              <a:cs typeface="Calibri"/>
              <a:sym typeface="Calibri"/>
            </a:endParaRPr>
          </a:p>
          <a:p>
            <a:pPr indent="0" lvl="0" marL="0" rtl="0" algn="l">
              <a:lnSpc>
                <a:spcPct val="100000"/>
              </a:lnSpc>
              <a:spcBef>
                <a:spcPts val="0"/>
              </a:spcBef>
              <a:spcAft>
                <a:spcPts val="0"/>
              </a:spcAft>
              <a:buClr>
                <a:schemeClr val="dk1"/>
              </a:buClr>
              <a:buSzPct val="91666"/>
              <a:buFont typeface="Arial"/>
              <a:buNone/>
            </a:pPr>
            <a:r>
              <a:t/>
            </a:r>
            <a:endParaRPr sz="1200">
              <a:solidFill>
                <a:srgbClr val="373A3C"/>
              </a:solidFill>
              <a:latin typeface="Arial"/>
              <a:ea typeface="Arial"/>
              <a:cs typeface="Arial"/>
              <a:sym typeface="Arial"/>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import json</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import urllib.request</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import socket</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IP_Address = ["62.115.120.238", "209.124.94.237"]</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Resolver = "https://freegeoip.app/json/"</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try:</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for hop, ip in enumerate(IP_Address):</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with urllib.request.urlopen(Resolver + ip) as url:</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data = json.loads(url.read().decode())</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print("Hop Number:" + str(hop))</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print("IP Address:" + data["ip"]</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print("Country Code:" + data["country_code"])</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print("Country Name:" + data["country_name"])</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print("Time Zone:" + data["time_zone"])</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print("Latitude:" + str(data["latitude"]))</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print("Longitude:" + str(data["longitude"]) + "\n")</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except urllib.request.URLError:</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    print("Error Getting Data")</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t/>
            </a:r>
            <a:endParaRPr b="1" sz="1000">
              <a:solidFill>
                <a:srgbClr val="373A3C"/>
              </a:solidFill>
              <a:latin typeface="Courier New"/>
              <a:ea typeface="Courier New"/>
              <a:cs typeface="Courier New"/>
              <a:sym typeface="Courier New"/>
            </a:endParaRPr>
          </a:p>
          <a:p>
            <a:pPr indent="0" lvl="0" marL="457200" rtl="0" algn="l">
              <a:lnSpc>
                <a:spcPct val="100000"/>
              </a:lnSpc>
              <a:spcBef>
                <a:spcPts val="0"/>
              </a:spcBef>
              <a:spcAft>
                <a:spcPts val="0"/>
              </a:spcAft>
              <a:buClr>
                <a:schemeClr val="dk1"/>
              </a:buClr>
              <a:buSzPct val="110000"/>
              <a:buFont typeface="Arial"/>
              <a:buNone/>
            </a:pPr>
            <a:r>
              <a:rPr b="1" lang="en-US" sz="1000">
                <a:solidFill>
                  <a:srgbClr val="373A3C"/>
                </a:solidFill>
                <a:latin typeface="Courier New"/>
                <a:ea typeface="Courier New"/>
                <a:cs typeface="Courier New"/>
                <a:sym typeface="Courier New"/>
              </a:rPr>
              <a:t>except KeyError:</a:t>
            </a:r>
            <a:endParaRPr b="1" sz="1000">
              <a:solidFill>
                <a:srgbClr val="373A3C"/>
              </a:solidFill>
              <a:latin typeface="Courier New"/>
              <a:ea typeface="Courier New"/>
              <a:cs typeface="Courier New"/>
              <a:sym typeface="Courier New"/>
            </a:endParaRPr>
          </a:p>
          <a:p>
            <a:pPr indent="0" lvl="0" marL="457200" rtl="0" algn="l">
              <a:lnSpc>
                <a:spcPct val="107000"/>
              </a:lnSpc>
              <a:spcBef>
                <a:spcPts val="0"/>
              </a:spcBef>
              <a:spcAft>
                <a:spcPts val="0"/>
              </a:spcAft>
              <a:buClr>
                <a:schemeClr val="dk1"/>
              </a:buClr>
              <a:buSzPct val="180000"/>
              <a:buNone/>
            </a:pPr>
            <a:r>
              <a:rPr b="1" lang="en-US" sz="1000">
                <a:solidFill>
                  <a:srgbClr val="373A3C"/>
                </a:solidFill>
                <a:latin typeface="Courier New"/>
                <a:ea typeface="Courier New"/>
                <a:cs typeface="Courier New"/>
                <a:sym typeface="Courier New"/>
              </a:rPr>
              <a:t>    print("Error Getting JSON Key")</a:t>
            </a:r>
            <a:r>
              <a:rPr lang="en-US" sz="1800">
                <a:latin typeface="Calibri"/>
                <a:ea typeface="Calibri"/>
                <a:cs typeface="Calibri"/>
                <a:sym typeface="Calibri"/>
              </a:rPr>
              <a:t> </a:t>
            </a:r>
            <a:endParaRPr sz="1800">
              <a:latin typeface="Arial"/>
              <a:ea typeface="Arial"/>
              <a:cs typeface="Arial"/>
              <a:sym typeface="Arial"/>
            </a:endParaRPr>
          </a:p>
          <a:p>
            <a:pPr indent="0" lvl="0" marL="457200" marR="0" rtl="0" algn="l">
              <a:lnSpc>
                <a:spcPct val="107000"/>
              </a:lnSpc>
              <a:spcBef>
                <a:spcPts val="0"/>
              </a:spcBef>
              <a:spcAft>
                <a:spcPts val="0"/>
              </a:spcAft>
              <a:buClr>
                <a:schemeClr val="dk1"/>
              </a:buClr>
              <a:buSzPct val="100000"/>
              <a:buNone/>
            </a:pPr>
            <a:r>
              <a:rPr lang="en-US" sz="1800">
                <a:latin typeface="Calibri"/>
                <a:ea typeface="Calibri"/>
                <a:cs typeface="Calibri"/>
                <a:sym typeface="Calibri"/>
              </a:rPr>
              <a:t> </a:t>
            </a:r>
            <a:endParaRPr sz="1800">
              <a:latin typeface="Calibri"/>
              <a:ea typeface="Calibri"/>
              <a:cs typeface="Calibri"/>
              <a:sym typeface="Calibri"/>
            </a:endParaRPr>
          </a:p>
          <a:p>
            <a:pPr indent="0" lvl="0" marL="0" marR="0" rtl="0" algn="l">
              <a:lnSpc>
                <a:spcPct val="107000"/>
              </a:lnSpc>
              <a:spcBef>
                <a:spcPts val="0"/>
              </a:spcBef>
              <a:spcAft>
                <a:spcPts val="0"/>
              </a:spcAft>
              <a:buClr>
                <a:schemeClr val="dk1"/>
              </a:buClr>
              <a:buSzPct val="100000"/>
              <a:buNone/>
            </a:pPr>
            <a:r>
              <a:rPr lang="en-US" sz="1800">
                <a:latin typeface="Calibri"/>
                <a:ea typeface="Calibri"/>
                <a:cs typeface="Calibri"/>
                <a:sym typeface="Calibri"/>
              </a:rPr>
              <a:t>Scanning the results we can determine the </a:t>
            </a:r>
            <a:r>
              <a:rPr lang="en-US" sz="1800">
                <a:latin typeface="Calibri"/>
                <a:ea typeface="Calibri"/>
                <a:cs typeface="Calibri"/>
                <a:sym typeface="Calibri"/>
              </a:rPr>
              <a:t>traffic</a:t>
            </a:r>
            <a:r>
              <a:rPr lang="en-US" sz="1800">
                <a:latin typeface="Calibri"/>
                <a:ea typeface="Calibri"/>
                <a:cs typeface="Calibri"/>
                <a:sym typeface="Calibri"/>
              </a:rPr>
              <a:t> path as: UK, Sweden, Netherlands, USA</a:t>
            </a:r>
            <a:endParaRPr sz="1800">
              <a:latin typeface="Calibri"/>
              <a:ea typeface="Calibri"/>
              <a:cs typeface="Calibri"/>
              <a:sym typeface="Calibri"/>
            </a:endParaRPr>
          </a:p>
          <a:p>
            <a:pPr indent="0" lvl="0" marL="0" marR="0" rtl="0" algn="l">
              <a:lnSpc>
                <a:spcPct val="107000"/>
              </a:lnSpc>
              <a:spcBef>
                <a:spcPts val="0"/>
              </a:spcBef>
              <a:spcAft>
                <a:spcPts val="0"/>
              </a:spcAft>
              <a:buClr>
                <a:schemeClr val="dk1"/>
              </a:buClr>
              <a:buSzPct val="100000"/>
              <a:buNone/>
            </a:pPr>
            <a:r>
              <a:rPr lang="en-US" sz="1800">
                <a:latin typeface="Calibri"/>
                <a:ea typeface="Calibri"/>
                <a:cs typeface="Calibri"/>
                <a:sym typeface="Calibri"/>
              </a:rPr>
              <a:t> </a:t>
            </a:r>
            <a:endParaRPr/>
          </a:p>
          <a:p>
            <a:pPr indent="114300" lvl="0" marL="0" marR="0" rtl="0" algn="l">
              <a:lnSpc>
                <a:spcPct val="107000"/>
              </a:lnSpc>
              <a:spcBef>
                <a:spcPts val="0"/>
              </a:spcBef>
              <a:spcAft>
                <a:spcPts val="0"/>
              </a:spcAft>
              <a:buClr>
                <a:schemeClr val="dk1"/>
              </a:buClr>
              <a:buSzPct val="100000"/>
              <a:buNone/>
            </a:pPr>
            <a:r>
              <a:t/>
            </a:r>
            <a:endParaRPr sz="1800">
              <a:latin typeface="Calibri"/>
              <a:ea typeface="Calibri"/>
              <a:cs typeface="Calibri"/>
              <a:sym typeface="Calibri"/>
            </a:endParaRPr>
          </a:p>
          <a:p>
            <a:pPr indent="0" lvl="0" marL="0" marR="0" rtl="0" algn="l">
              <a:lnSpc>
                <a:spcPct val="90000"/>
              </a:lnSpc>
              <a:spcBef>
                <a:spcPts val="0"/>
              </a:spcBef>
              <a:spcAft>
                <a:spcPts val="0"/>
              </a:spcAft>
              <a:buClr>
                <a:schemeClr val="dk1"/>
              </a:buClr>
              <a:buSzPct val="100000"/>
              <a:buNone/>
            </a:pPr>
            <a:r>
              <a:t/>
            </a:r>
            <a:endParaRPr sz="2000"/>
          </a:p>
        </p:txBody>
      </p:sp>
      <p:sp>
        <p:nvSpPr>
          <p:cNvPr id="297" name="Google Shape;297;p14"/>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98" name="Google Shape;298;p14"/>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12" scaled="0"/>
        </a:gradFill>
      </p:bgPr>
    </p:bg>
    <p:spTree>
      <p:nvGrpSpPr>
        <p:cNvPr id="302" name="Shape 302"/>
        <p:cNvGrpSpPr/>
        <p:nvPr/>
      </p:nvGrpSpPr>
      <p:grpSpPr>
        <a:xfrm>
          <a:off x="0" y="0"/>
          <a:ext cx="0" cy="0"/>
          <a:chOff x="0" y="0"/>
          <a:chExt cx="0" cy="0"/>
        </a:xfrm>
      </p:grpSpPr>
      <p:pic>
        <p:nvPicPr>
          <p:cNvPr id="303" name="Google Shape;303;g102c9e79d5d_1_8"/>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304" name="Google Shape;304;g102c9e79d5d_1_8"/>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305" name="Google Shape;305;g102c9e79d5d_1_8"/>
          <p:cNvSpPr/>
          <p:nvPr/>
        </p:nvSpPr>
        <p:spPr>
          <a:xfrm>
            <a:off x="0" y="0"/>
            <a:ext cx="12192000" cy="6858000"/>
          </a:xfrm>
          <a:prstGeom prst="rect">
            <a:avLst/>
          </a:prstGeom>
          <a:gradFill>
            <a:gsLst>
              <a:gs pos="0">
                <a:schemeClr val="lt1"/>
              </a:gs>
              <a:gs pos="50000">
                <a:srgbClr val="FAFAFA"/>
              </a:gs>
              <a:gs pos="100000">
                <a:srgbClr val="CECECE"/>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06" name="Google Shape;306;g102c9e79d5d_1_8"/>
          <p:cNvSpPr txBox="1"/>
          <p:nvPr>
            <p:ph idx="1" type="body"/>
          </p:nvPr>
        </p:nvSpPr>
        <p:spPr>
          <a:xfrm>
            <a:off x="4113025" y="720725"/>
            <a:ext cx="7372200" cy="5780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r>
              <a:rPr b="1" lang="en-US" sz="2000"/>
              <a:t>6</a:t>
            </a:r>
            <a:r>
              <a:rPr b="1" lang="en-US" sz="2000">
                <a:latin typeface="Century Gothic"/>
                <a:ea typeface="Century Gothic"/>
                <a:cs typeface="Century Gothic"/>
                <a:sym typeface="Century Gothic"/>
              </a:rPr>
              <a:t>)</a:t>
            </a:r>
            <a:r>
              <a:rPr lang="en-US" sz="1800">
                <a:latin typeface="Calibri"/>
                <a:ea typeface="Calibri"/>
                <a:cs typeface="Calibri"/>
                <a:sym typeface="Calibri"/>
              </a:rPr>
              <a:t> </a:t>
            </a:r>
            <a:r>
              <a:rPr b="1" lang="en-US" sz="1800">
                <a:latin typeface="Calibri"/>
                <a:ea typeface="Calibri"/>
                <a:cs typeface="Calibri"/>
                <a:sym typeface="Calibri"/>
              </a:rPr>
              <a:t>Where is the website hosted?</a:t>
            </a:r>
            <a:endParaRPr b="1" sz="18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b="1" sz="1800">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None/>
            </a:pPr>
            <a:r>
              <a:t/>
            </a:r>
            <a:endParaRPr sz="1716">
              <a:solidFill>
                <a:srgbClr val="373A3C"/>
              </a:solidFill>
              <a:latin typeface="Calibri"/>
              <a:ea typeface="Calibri"/>
              <a:cs typeface="Calibri"/>
              <a:sym typeface="Calibri"/>
            </a:endParaRPr>
          </a:p>
          <a:p>
            <a:pPr indent="0" lvl="0" marL="0" marR="0" rtl="0" algn="l">
              <a:lnSpc>
                <a:spcPct val="107000"/>
              </a:lnSpc>
              <a:spcBef>
                <a:spcPts val="0"/>
              </a:spcBef>
              <a:spcAft>
                <a:spcPts val="0"/>
              </a:spcAft>
              <a:buClr>
                <a:schemeClr val="dk1"/>
              </a:buClr>
              <a:buSzPts val="1800"/>
              <a:buNone/>
            </a:pPr>
            <a:r>
              <a:t/>
            </a:r>
            <a:endParaRPr sz="1800">
              <a:latin typeface="Calibri"/>
              <a:ea typeface="Calibri"/>
              <a:cs typeface="Calibri"/>
              <a:sym typeface="Calibri"/>
            </a:endParaRPr>
          </a:p>
          <a:p>
            <a:pPr indent="0" lvl="0" marL="0" marR="0" rtl="0" algn="l">
              <a:lnSpc>
                <a:spcPct val="107000"/>
              </a:lnSpc>
              <a:spcBef>
                <a:spcPts val="0"/>
              </a:spcBef>
              <a:spcAft>
                <a:spcPts val="0"/>
              </a:spcAft>
              <a:buClr>
                <a:schemeClr val="dk1"/>
              </a:buClr>
              <a:buSzPts val="1800"/>
              <a:buNone/>
            </a:pPr>
            <a:r>
              <a:rPr lang="en-US" sz="1800">
                <a:latin typeface="Calibri"/>
                <a:ea typeface="Calibri"/>
                <a:cs typeface="Calibri"/>
                <a:sym typeface="Calibri"/>
              </a:rPr>
              <a:t> </a:t>
            </a:r>
            <a:endParaRPr/>
          </a:p>
          <a:p>
            <a:pPr indent="114300" lvl="0" marL="0" marR="0" rtl="0" algn="l">
              <a:lnSpc>
                <a:spcPct val="107000"/>
              </a:lnSpc>
              <a:spcBef>
                <a:spcPts val="0"/>
              </a:spcBef>
              <a:spcAft>
                <a:spcPts val="0"/>
              </a:spcAft>
              <a:buClr>
                <a:schemeClr val="dk1"/>
              </a:buClr>
              <a:buSzPts val="1800"/>
              <a:buNone/>
            </a:pPr>
            <a:r>
              <a:t/>
            </a:r>
            <a:endParaRPr sz="18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sz="2000"/>
          </a:p>
        </p:txBody>
      </p:sp>
      <p:sp>
        <p:nvSpPr>
          <p:cNvPr id="307" name="Google Shape;307;g102c9e79d5d_1_8"/>
          <p:cNvSpPr/>
          <p:nvPr/>
        </p:nvSpPr>
        <p:spPr>
          <a:xfrm>
            <a:off x="0" y="0"/>
            <a:ext cx="3406500"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08" name="Google Shape;308;g102c9e79d5d_1_8"/>
          <p:cNvPicPr preferRelativeResize="0"/>
          <p:nvPr/>
        </p:nvPicPr>
        <p:blipFill rotWithShape="1">
          <a:blip r:embed="rId5">
            <a:alphaModFix/>
          </a:blip>
          <a:srcRect b="530" l="0" r="43747" t="-530"/>
          <a:stretch/>
        </p:blipFill>
        <p:spPr>
          <a:xfrm rot="-5400000">
            <a:off x="-1264033" y="2187576"/>
            <a:ext cx="6858000" cy="2482850"/>
          </a:xfrm>
          <a:prstGeom prst="rect">
            <a:avLst/>
          </a:prstGeom>
          <a:noFill/>
          <a:ln>
            <a:noFill/>
          </a:ln>
        </p:spPr>
      </p:pic>
      <p:pic>
        <p:nvPicPr>
          <p:cNvPr id="309" name="Google Shape;309;g102c9e79d5d_1_8"/>
          <p:cNvPicPr preferRelativeResize="0"/>
          <p:nvPr/>
        </p:nvPicPr>
        <p:blipFill>
          <a:blip r:embed="rId6">
            <a:alphaModFix/>
          </a:blip>
          <a:stretch>
            <a:fillRect/>
          </a:stretch>
        </p:blipFill>
        <p:spPr>
          <a:xfrm>
            <a:off x="4380838" y="2015075"/>
            <a:ext cx="5724525" cy="1304925"/>
          </a:xfrm>
          <a:prstGeom prst="rect">
            <a:avLst/>
          </a:prstGeom>
          <a:noFill/>
          <a:ln>
            <a:noFill/>
          </a:ln>
        </p:spPr>
      </p:pic>
      <p:graphicFrame>
        <p:nvGraphicFramePr>
          <p:cNvPr id="310" name="Google Shape;310;g102c9e79d5d_1_8"/>
          <p:cNvGraphicFramePr/>
          <p:nvPr/>
        </p:nvGraphicFramePr>
        <p:xfrm>
          <a:off x="4382413" y="3287438"/>
          <a:ext cx="3000000" cy="3000000"/>
        </p:xfrm>
        <a:graphic>
          <a:graphicData uri="http://schemas.openxmlformats.org/drawingml/2006/table">
            <a:tbl>
              <a:tblPr bandRow="1">
                <a:noFill/>
                <a:tableStyleId>{89E8A0D9-7812-4E5B-966C-1389D16BBB38}</a:tableStyleId>
              </a:tblPr>
              <a:tblGrid>
                <a:gridCol w="2535550"/>
                <a:gridCol w="3185800"/>
              </a:tblGrid>
              <a:tr h="12700">
                <a:tc>
                  <a:txBody>
                    <a:bodyPr/>
                    <a:lstStyle/>
                    <a:p>
                      <a:pPr indent="0" lvl="0" marL="0" rtl="0" algn="l">
                        <a:spcBef>
                          <a:spcPts val="0"/>
                        </a:spcBef>
                        <a:spcAft>
                          <a:spcPts val="0"/>
                        </a:spcAft>
                        <a:buNone/>
                      </a:pPr>
                      <a:r>
                        <a:rPr b="1" lang="en-US" sz="1200">
                          <a:solidFill>
                            <a:srgbClr val="373A3C"/>
                          </a:solidFill>
                        </a:rPr>
                        <a:t>OrgName:</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A2 Hosting, Inc.</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OrgId:</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A2HOS</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Address:</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P.O. Box 2998</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City:                </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Ann Arbor</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StateProv:</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MI</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PostalCode:</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48106</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Country:</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US</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RegDate:        </a:t>
                      </a:r>
                      <a:endParaRPr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2004-03-16</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Updated:</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2021-10-13</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Comment:</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http://www.a2hosting.com</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b="1" lang="en-US" sz="1200">
                          <a:solidFill>
                            <a:srgbClr val="373A3C"/>
                          </a:solidFill>
                        </a:rPr>
                        <a:t>Ref:                 </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u="sng">
                          <a:solidFill>
                            <a:srgbClr val="0563C1"/>
                          </a:solidFill>
                          <a:hlinkClick r:id="rId7">
                            <a:extLst>
                              <a:ext uri="{A12FA001-AC4F-418D-AE19-62706E023703}">
                                <ahyp:hlinkClr val="tx"/>
                              </a:ext>
                            </a:extLst>
                          </a:hlinkClick>
                        </a:rPr>
                        <a:t>https://rdap.arin.net/registry/entity/A2HOS</a:t>
                      </a:r>
                      <a:endParaRPr b="1" sz="1200">
                        <a:solidFill>
                          <a:srgbClr val="373A3C"/>
                        </a:solidFill>
                      </a:endParaRPr>
                    </a:p>
                  </a:txBody>
                  <a:tcPr marT="0" marB="0" marR="68575" marL="68575"/>
                </a:tc>
              </a:tr>
            </a:tbl>
          </a:graphicData>
        </a:graphic>
      </p:graphicFrame>
      <p:sp>
        <p:nvSpPr>
          <p:cNvPr id="311" name="Google Shape;311;g102c9e79d5d_1_8"/>
          <p:cNvSpPr txBox="1"/>
          <p:nvPr/>
        </p:nvSpPr>
        <p:spPr>
          <a:xfrm>
            <a:off x="4334575" y="1387475"/>
            <a:ext cx="5984400" cy="62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rgbClr val="373A3C"/>
                </a:solidFill>
              </a:rPr>
              <a:t>The end point can be further verified by doing a whois on the last IP address in our traceroute chain</a:t>
            </a:r>
            <a:endParaRPr sz="1200">
              <a:solidFill>
                <a:srgbClr val="373A3C"/>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12" scaled="0"/>
        </a:gradFill>
      </p:bgPr>
    </p:bg>
    <p:spTree>
      <p:nvGrpSpPr>
        <p:cNvPr id="315" name="Shape 315"/>
        <p:cNvGrpSpPr/>
        <p:nvPr/>
      </p:nvGrpSpPr>
      <p:grpSpPr>
        <a:xfrm>
          <a:off x="0" y="0"/>
          <a:ext cx="0" cy="0"/>
          <a:chOff x="0" y="0"/>
          <a:chExt cx="0" cy="0"/>
        </a:xfrm>
      </p:grpSpPr>
      <p:pic>
        <p:nvPicPr>
          <p:cNvPr id="316" name="Google Shape;316;g102c9e79d5d_1_23"/>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317" name="Google Shape;317;g102c9e79d5d_1_23"/>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318" name="Google Shape;318;g102c9e79d5d_1_23"/>
          <p:cNvSpPr/>
          <p:nvPr/>
        </p:nvSpPr>
        <p:spPr>
          <a:xfrm>
            <a:off x="0" y="0"/>
            <a:ext cx="12192000" cy="6858000"/>
          </a:xfrm>
          <a:prstGeom prst="rect">
            <a:avLst/>
          </a:prstGeom>
          <a:gradFill>
            <a:gsLst>
              <a:gs pos="0">
                <a:schemeClr val="lt1"/>
              </a:gs>
              <a:gs pos="50000">
                <a:srgbClr val="FAFAFA"/>
              </a:gs>
              <a:gs pos="100000">
                <a:srgbClr val="CECECE"/>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00000"/>
              </a:buClr>
              <a:buFont typeface="Arial"/>
              <a:buNone/>
            </a:pPr>
            <a:r>
              <a:t/>
            </a:r>
            <a:endParaRPr sz="1800">
              <a:solidFill>
                <a:schemeClr val="lt1"/>
              </a:solidFill>
              <a:latin typeface="Century Gothic"/>
              <a:ea typeface="Century Gothic"/>
              <a:cs typeface="Century Gothic"/>
              <a:sym typeface="Century Gothic"/>
            </a:endParaRPr>
          </a:p>
        </p:txBody>
      </p:sp>
      <p:sp>
        <p:nvSpPr>
          <p:cNvPr id="319" name="Google Shape;319;g102c9e79d5d_1_23"/>
          <p:cNvSpPr txBox="1"/>
          <p:nvPr>
            <p:ph idx="1" type="body"/>
          </p:nvPr>
        </p:nvSpPr>
        <p:spPr>
          <a:xfrm>
            <a:off x="4113025" y="720725"/>
            <a:ext cx="7372200" cy="5780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r>
              <a:rPr b="1" lang="en-US" sz="2000"/>
              <a:t>6</a:t>
            </a:r>
            <a:r>
              <a:rPr b="1" lang="en-US" sz="2000">
                <a:latin typeface="Century Gothic"/>
                <a:ea typeface="Century Gothic"/>
                <a:cs typeface="Century Gothic"/>
                <a:sym typeface="Century Gothic"/>
              </a:rPr>
              <a:t>)</a:t>
            </a:r>
            <a:r>
              <a:rPr lang="en-US" sz="1800">
                <a:latin typeface="Calibri"/>
                <a:ea typeface="Calibri"/>
                <a:cs typeface="Calibri"/>
                <a:sym typeface="Calibri"/>
              </a:rPr>
              <a:t> </a:t>
            </a:r>
            <a:r>
              <a:rPr b="1" lang="en-US" sz="1800">
                <a:latin typeface="Calibri"/>
                <a:ea typeface="Calibri"/>
                <a:cs typeface="Calibri"/>
                <a:sym typeface="Calibri"/>
              </a:rPr>
              <a:t>Where is the website hosted?</a:t>
            </a:r>
            <a:endParaRPr b="1" sz="18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b="1" sz="1800">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None/>
            </a:pPr>
            <a:r>
              <a:t/>
            </a:r>
            <a:endParaRPr sz="1716">
              <a:solidFill>
                <a:srgbClr val="373A3C"/>
              </a:solidFill>
              <a:latin typeface="Calibri"/>
              <a:ea typeface="Calibri"/>
              <a:cs typeface="Calibri"/>
              <a:sym typeface="Calibri"/>
            </a:endParaRPr>
          </a:p>
          <a:p>
            <a:pPr indent="0" lvl="0" marL="0" marR="0" rtl="0" algn="l">
              <a:lnSpc>
                <a:spcPct val="107000"/>
              </a:lnSpc>
              <a:spcBef>
                <a:spcPts val="0"/>
              </a:spcBef>
              <a:spcAft>
                <a:spcPts val="0"/>
              </a:spcAft>
              <a:buClr>
                <a:schemeClr val="dk1"/>
              </a:buClr>
              <a:buSzPts val="1800"/>
              <a:buNone/>
            </a:pPr>
            <a:r>
              <a:t/>
            </a:r>
            <a:endParaRPr sz="1800">
              <a:latin typeface="Calibri"/>
              <a:ea typeface="Calibri"/>
              <a:cs typeface="Calibri"/>
              <a:sym typeface="Calibri"/>
            </a:endParaRPr>
          </a:p>
          <a:p>
            <a:pPr indent="0" lvl="0" marL="0" marR="0" rtl="0" algn="l">
              <a:lnSpc>
                <a:spcPct val="107000"/>
              </a:lnSpc>
              <a:spcBef>
                <a:spcPts val="0"/>
              </a:spcBef>
              <a:spcAft>
                <a:spcPts val="0"/>
              </a:spcAft>
              <a:buClr>
                <a:schemeClr val="dk1"/>
              </a:buClr>
              <a:buSzPts val="1800"/>
              <a:buNone/>
            </a:pPr>
            <a:r>
              <a:rPr lang="en-US" sz="1800">
                <a:latin typeface="Calibri"/>
                <a:ea typeface="Calibri"/>
                <a:cs typeface="Calibri"/>
                <a:sym typeface="Calibri"/>
              </a:rPr>
              <a:t> </a:t>
            </a:r>
            <a:endParaRPr/>
          </a:p>
          <a:p>
            <a:pPr indent="114300" lvl="0" marL="0" marR="0" rtl="0" algn="l">
              <a:lnSpc>
                <a:spcPct val="107000"/>
              </a:lnSpc>
              <a:spcBef>
                <a:spcPts val="0"/>
              </a:spcBef>
              <a:spcAft>
                <a:spcPts val="0"/>
              </a:spcAft>
              <a:buClr>
                <a:schemeClr val="dk1"/>
              </a:buClr>
              <a:buSzPts val="1800"/>
              <a:buNone/>
            </a:pPr>
            <a:r>
              <a:t/>
            </a:r>
            <a:endParaRPr sz="18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sz="2000"/>
          </a:p>
        </p:txBody>
      </p:sp>
      <p:sp>
        <p:nvSpPr>
          <p:cNvPr id="320" name="Google Shape;320;g102c9e79d5d_1_23"/>
          <p:cNvSpPr/>
          <p:nvPr/>
        </p:nvSpPr>
        <p:spPr>
          <a:xfrm>
            <a:off x="0" y="0"/>
            <a:ext cx="3406500"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21" name="Google Shape;321;g102c9e79d5d_1_23"/>
          <p:cNvPicPr preferRelativeResize="0"/>
          <p:nvPr/>
        </p:nvPicPr>
        <p:blipFill rotWithShape="1">
          <a:blip r:embed="rId5">
            <a:alphaModFix/>
          </a:blip>
          <a:srcRect b="530" l="0" r="43747" t="-530"/>
          <a:stretch/>
        </p:blipFill>
        <p:spPr>
          <a:xfrm rot="-5400000">
            <a:off x="-1264033" y="2187576"/>
            <a:ext cx="6858000" cy="2482850"/>
          </a:xfrm>
          <a:prstGeom prst="rect">
            <a:avLst/>
          </a:prstGeom>
          <a:noFill/>
          <a:ln>
            <a:noFill/>
          </a:ln>
        </p:spPr>
      </p:pic>
      <p:graphicFrame>
        <p:nvGraphicFramePr>
          <p:cNvPr id="322" name="Google Shape;322;g102c9e79d5d_1_23"/>
          <p:cNvGraphicFramePr/>
          <p:nvPr/>
        </p:nvGraphicFramePr>
        <p:xfrm>
          <a:off x="4347800" y="2599963"/>
          <a:ext cx="3000000" cy="3000000"/>
        </p:xfrm>
        <a:graphic>
          <a:graphicData uri="http://schemas.openxmlformats.org/drawingml/2006/table">
            <a:tbl>
              <a:tblPr bandRow="1">
                <a:noFill/>
                <a:tableStyleId>{89E8A0D9-7812-4E5B-966C-1389D16BBB38}</a:tableStyleId>
              </a:tblPr>
              <a:tblGrid>
                <a:gridCol w="2032000"/>
                <a:gridCol w="2013575"/>
                <a:gridCol w="1675775"/>
              </a:tblGrid>
              <a:tr h="12700">
                <a:tc>
                  <a:txBody>
                    <a:bodyPr/>
                    <a:lstStyle/>
                    <a:p>
                      <a:pPr indent="0" lvl="0" marL="0" rtl="0" algn="l">
                        <a:spcBef>
                          <a:spcPts val="0"/>
                        </a:spcBef>
                        <a:spcAft>
                          <a:spcPts val="0"/>
                        </a:spcAft>
                        <a:buNone/>
                      </a:pPr>
                      <a:r>
                        <a:rPr b="1" lang="en-US" sz="1200">
                          <a:solidFill>
                            <a:srgbClr val="373A3C"/>
                          </a:solidFill>
                        </a:rPr>
                        <a:t>Country</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City</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IP Range</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USA</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Michigan</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latin typeface="Calibri"/>
                          <a:ea typeface="Calibri"/>
                          <a:cs typeface="Calibri"/>
                          <a:sym typeface="Calibri"/>
                        </a:rPr>
                        <a:t>75.98.175.109</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USA</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Arizona</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latin typeface="Calibri"/>
                          <a:ea typeface="Calibri"/>
                          <a:cs typeface="Calibri"/>
                          <a:sym typeface="Calibri"/>
                        </a:rPr>
                        <a:t>68.66.224.6</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Netherlands</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Amsterdam</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latin typeface="Calibri"/>
                          <a:ea typeface="Calibri"/>
                          <a:cs typeface="Calibri"/>
                          <a:sym typeface="Calibri"/>
                        </a:rPr>
                        <a:t>68.66.248.31</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Asia</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Singapore </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latin typeface="Calibri"/>
                          <a:ea typeface="Calibri"/>
                          <a:cs typeface="Calibri"/>
                          <a:sym typeface="Calibri"/>
                        </a:rPr>
                        <a:t>03.227.176.4</a:t>
                      </a:r>
                      <a:endParaRPr sz="1200">
                        <a:solidFill>
                          <a:srgbClr val="373A3C"/>
                        </a:solidFill>
                      </a:endParaRPr>
                    </a:p>
                  </a:txBody>
                  <a:tcPr marT="0" marB="0" marR="68575" marL="68575"/>
                </a:tc>
              </a:tr>
            </a:tbl>
          </a:graphicData>
        </a:graphic>
      </p:graphicFrame>
      <p:sp>
        <p:nvSpPr>
          <p:cNvPr id="323" name="Google Shape;323;g102c9e79d5d_1_23"/>
          <p:cNvSpPr txBox="1"/>
          <p:nvPr/>
        </p:nvSpPr>
        <p:spPr>
          <a:xfrm>
            <a:off x="4255300" y="1493175"/>
            <a:ext cx="6996300" cy="124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rgbClr val="373A3C"/>
                </a:solidFill>
              </a:rPr>
              <a:t>This however is not the whole story. We know the site is hosted with a2hosting.</a:t>
            </a:r>
            <a:endParaRPr sz="1200">
              <a:solidFill>
                <a:srgbClr val="373A3C"/>
              </a:solidFill>
            </a:endParaRPr>
          </a:p>
          <a:p>
            <a:pPr indent="0" lvl="0" marL="0" rtl="0" algn="l">
              <a:spcBef>
                <a:spcPts val="0"/>
              </a:spcBef>
              <a:spcAft>
                <a:spcPts val="0"/>
              </a:spcAft>
              <a:buNone/>
            </a:pPr>
            <a:r>
              <a:rPr lang="en-US" sz="1200">
                <a:solidFill>
                  <a:srgbClr val="373A3C"/>
                </a:solidFill>
              </a:rPr>
              <a:t>While this provider is US based and their core network is US based but from lookup up public information about this provider </a:t>
            </a:r>
            <a:r>
              <a:rPr lang="en-US" sz="1200" u="sng">
                <a:solidFill>
                  <a:srgbClr val="0563C1"/>
                </a:solidFill>
                <a:hlinkClick r:id="rId6">
                  <a:extLst>
                    <a:ext uri="{A12FA001-AC4F-418D-AE19-62706E023703}">
                      <ahyp:hlinkClr val="tx"/>
                    </a:ext>
                  </a:extLst>
                </a:hlinkClick>
              </a:rPr>
              <a:t>https://www.a2hosting.com/about/data-center</a:t>
            </a:r>
            <a:r>
              <a:rPr lang="en-US" sz="1200">
                <a:solidFill>
                  <a:srgbClr val="373A3C"/>
                </a:solidFill>
              </a:rPr>
              <a:t> </a:t>
            </a:r>
            <a:r>
              <a:rPr lang="en-US" sz="1200"/>
              <a:t>(Anon) </a:t>
            </a:r>
            <a:r>
              <a:rPr lang="en-US" sz="1200">
                <a:solidFill>
                  <a:srgbClr val="373A3C"/>
                </a:solidFill>
              </a:rPr>
              <a:t>we can see that they have a number of data centres located in the following areas.</a:t>
            </a:r>
            <a:endParaRPr sz="1200">
              <a:solidFill>
                <a:srgbClr val="373A3C"/>
              </a:solidFill>
            </a:endParaRPr>
          </a:p>
        </p:txBody>
      </p:sp>
      <p:pic>
        <p:nvPicPr>
          <p:cNvPr id="324" name="Google Shape;324;g102c9e79d5d_1_23"/>
          <p:cNvPicPr preferRelativeResize="0"/>
          <p:nvPr/>
        </p:nvPicPr>
        <p:blipFill>
          <a:blip r:embed="rId7">
            <a:alphaModFix/>
          </a:blip>
          <a:stretch>
            <a:fillRect/>
          </a:stretch>
        </p:blipFill>
        <p:spPr>
          <a:xfrm>
            <a:off x="8490350" y="3798200"/>
            <a:ext cx="3230350" cy="2143650"/>
          </a:xfrm>
          <a:prstGeom prst="rect">
            <a:avLst/>
          </a:prstGeom>
          <a:noFill/>
          <a:ln>
            <a:noFill/>
          </a:ln>
        </p:spPr>
      </p:pic>
      <p:sp>
        <p:nvSpPr>
          <p:cNvPr id="325" name="Google Shape;325;g102c9e79d5d_1_23"/>
          <p:cNvSpPr txBox="1"/>
          <p:nvPr/>
        </p:nvSpPr>
        <p:spPr>
          <a:xfrm>
            <a:off x="4367175" y="3898100"/>
            <a:ext cx="3838800" cy="150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t/>
            </a:r>
            <a:endParaRPr sz="1200">
              <a:solidFill>
                <a:srgbClr val="373A3C"/>
              </a:solidFill>
            </a:endParaRPr>
          </a:p>
          <a:p>
            <a:pPr indent="0" lvl="0" marL="0" rtl="0" algn="l">
              <a:spcBef>
                <a:spcPts val="0"/>
              </a:spcBef>
              <a:spcAft>
                <a:spcPts val="0"/>
              </a:spcAft>
              <a:buNone/>
            </a:pPr>
            <a:r>
              <a:rPr lang="en-US" sz="1200">
                <a:solidFill>
                  <a:srgbClr val="373A3C"/>
                </a:solidFill>
              </a:rPr>
              <a:t>From our traceroute result we can see our last hop is </a:t>
            </a:r>
            <a:r>
              <a:rPr b="1" lang="en-US" sz="1200">
                <a:solidFill>
                  <a:srgbClr val="373A3C"/>
                </a:solidFill>
              </a:rPr>
              <a:t>68.66.247.187</a:t>
            </a:r>
            <a:r>
              <a:rPr lang="en-US" sz="1200">
                <a:solidFill>
                  <a:srgbClr val="373A3C"/>
                </a:solidFill>
              </a:rPr>
              <a:t> which would seem to indicate that our site is actually physically hosted in:</a:t>
            </a:r>
            <a:endParaRPr sz="1200">
              <a:solidFill>
                <a:srgbClr val="373A3C"/>
              </a:solidFill>
            </a:endParaRPr>
          </a:p>
          <a:p>
            <a:pPr indent="0" lvl="0" marL="0" rtl="0" algn="l">
              <a:spcBef>
                <a:spcPts val="0"/>
              </a:spcBef>
              <a:spcAft>
                <a:spcPts val="0"/>
              </a:spcAft>
              <a:buNone/>
            </a:pPr>
            <a:r>
              <a:t/>
            </a:r>
            <a:endParaRPr sz="1200">
              <a:solidFill>
                <a:srgbClr val="373A3C"/>
              </a:solidFill>
            </a:endParaRPr>
          </a:p>
          <a:p>
            <a:pPr indent="0" lvl="0" marL="0" rtl="0" algn="l">
              <a:spcBef>
                <a:spcPts val="0"/>
              </a:spcBef>
              <a:spcAft>
                <a:spcPts val="0"/>
              </a:spcAft>
              <a:buNone/>
            </a:pPr>
            <a:r>
              <a:rPr lang="en-US" sz="1200">
                <a:solidFill>
                  <a:srgbClr val="373A3C"/>
                </a:solidFill>
              </a:rPr>
              <a:t> </a:t>
            </a:r>
            <a:r>
              <a:rPr b="1" lang="en-US" sz="1200">
                <a:solidFill>
                  <a:srgbClr val="373A3C"/>
                </a:solidFill>
              </a:rPr>
              <a:t>a2hosting Amsterdam datacentre</a:t>
            </a:r>
            <a:r>
              <a:rPr lang="en-US" sz="1200">
                <a:solidFill>
                  <a:srgbClr val="373A3C"/>
                </a:solidFill>
              </a:rPr>
              <a:t>. </a:t>
            </a:r>
            <a:endParaRPr sz="1200">
              <a:solidFill>
                <a:srgbClr val="373A3C"/>
              </a:solidFill>
            </a:endParaRPr>
          </a:p>
          <a:p>
            <a:pPr indent="0" lvl="0" marL="0" rtl="0" algn="l">
              <a:spcBef>
                <a:spcPts val="0"/>
              </a:spcBef>
              <a:spcAft>
                <a:spcPts val="0"/>
              </a:spcAft>
              <a:buClr>
                <a:schemeClr val="dk1"/>
              </a:buClr>
              <a:buSzPts val="1100"/>
              <a:buFont typeface="Arial"/>
              <a:buNone/>
            </a:pPr>
            <a:r>
              <a:t/>
            </a:r>
            <a:endParaRPr>
              <a:latin typeface="Century Gothic"/>
              <a:ea typeface="Century Gothic"/>
              <a:cs typeface="Century Gothic"/>
              <a:sym typeface="Century Gothic"/>
            </a:endParaRPr>
          </a:p>
        </p:txBody>
      </p:sp>
      <p:sp>
        <p:nvSpPr>
          <p:cNvPr id="326" name="Google Shape;326;g102c9e79d5d_1_23"/>
          <p:cNvSpPr txBox="1"/>
          <p:nvPr/>
        </p:nvSpPr>
        <p:spPr>
          <a:xfrm>
            <a:off x="8427325" y="5979275"/>
            <a:ext cx="335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Clr>
                <a:schemeClr val="dk1"/>
              </a:buClr>
              <a:buSzPts val="1100"/>
              <a:buFont typeface="Arial"/>
              <a:buNone/>
            </a:pPr>
            <a:r>
              <a:rPr b="1" i="1" lang="en-US" sz="900">
                <a:solidFill>
                  <a:srgbClr val="44546A"/>
                </a:solidFill>
                <a:latin typeface="Calibri"/>
                <a:ea typeface="Calibri"/>
                <a:cs typeface="Calibri"/>
                <a:sym typeface="Calibri"/>
              </a:rPr>
              <a:t>Likely Location of Amsterdam Datacentre based on Public Lat / Lon Values</a:t>
            </a:r>
            <a:endParaRPr>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330" name="Shape 330"/>
        <p:cNvGrpSpPr/>
        <p:nvPr/>
      </p:nvGrpSpPr>
      <p:grpSpPr>
        <a:xfrm>
          <a:off x="0" y="0"/>
          <a:ext cx="0" cy="0"/>
          <a:chOff x="0" y="0"/>
          <a:chExt cx="0" cy="0"/>
        </a:xfrm>
      </p:grpSpPr>
      <p:pic>
        <p:nvPicPr>
          <p:cNvPr id="331" name="Google Shape;331;p15"/>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332" name="Google Shape;332;p15"/>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333" name="Google Shape;333;p15"/>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34" name="Google Shape;334;p15"/>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1600">
              <a:latin typeface="Calibri"/>
              <a:ea typeface="Calibri"/>
              <a:cs typeface="Calibri"/>
              <a:sym typeface="Calibri"/>
            </a:endParaRPr>
          </a:p>
          <a:p>
            <a:pPr indent="0" lvl="0" marL="0" marR="0" rtl="0" algn="ctr">
              <a:lnSpc>
                <a:spcPct val="90000"/>
              </a:lnSpc>
              <a:spcBef>
                <a:spcPts val="0"/>
              </a:spcBef>
              <a:spcAft>
                <a:spcPts val="0"/>
              </a:spcAft>
              <a:buClr>
                <a:schemeClr val="dk1"/>
              </a:buClr>
              <a:buSzPts val="2000"/>
              <a:buNone/>
            </a:pPr>
            <a:r>
              <a:rPr b="1" lang="en-US" sz="1600">
                <a:latin typeface="Calibri"/>
                <a:ea typeface="Calibri"/>
                <a:cs typeface="Calibri"/>
                <a:sym typeface="Calibri"/>
              </a:rPr>
              <a:t>REFERENCES</a:t>
            </a:r>
            <a:endParaRPr sz="1600">
              <a:latin typeface="Calibri"/>
              <a:ea typeface="Calibri"/>
              <a:cs typeface="Calibri"/>
              <a:sym typeface="Calibri"/>
            </a:endParaRPr>
          </a:p>
          <a:p>
            <a:pPr indent="0" lvl="0" marL="457200" marR="0" rtl="0" algn="ctr">
              <a:lnSpc>
                <a:spcPct val="90000"/>
              </a:lnSpc>
              <a:spcBef>
                <a:spcPts val="0"/>
              </a:spcBef>
              <a:spcAft>
                <a:spcPts val="0"/>
              </a:spcAft>
              <a:buNone/>
            </a:pPr>
            <a:r>
              <a:t/>
            </a:r>
            <a:endParaRPr b="1" sz="1600">
              <a:latin typeface="Calibri"/>
              <a:ea typeface="Calibri"/>
              <a:cs typeface="Calibri"/>
              <a:sym typeface="Calibri"/>
            </a:endParaRPr>
          </a:p>
          <a:p>
            <a:pPr indent="0" lvl="0" marL="457200" marR="0" rtl="0" algn="ctr">
              <a:lnSpc>
                <a:spcPct val="90000"/>
              </a:lnSpc>
              <a:spcBef>
                <a:spcPts val="0"/>
              </a:spcBef>
              <a:spcAft>
                <a:spcPts val="0"/>
              </a:spcAft>
              <a:buNone/>
            </a:pPr>
            <a:r>
              <a:t/>
            </a:r>
            <a:endParaRPr b="1" sz="1600">
              <a:latin typeface="Calibri"/>
              <a:ea typeface="Calibri"/>
              <a:cs typeface="Calibri"/>
              <a:sym typeface="Calibri"/>
            </a:endParaRPr>
          </a:p>
          <a:p>
            <a:pPr indent="0" lvl="0" marL="457200" marR="0" rtl="0" algn="ctr">
              <a:lnSpc>
                <a:spcPct val="90000"/>
              </a:lnSpc>
              <a:spcBef>
                <a:spcPts val="0"/>
              </a:spcBef>
              <a:spcAft>
                <a:spcPts val="0"/>
              </a:spcAft>
              <a:buNone/>
            </a:pPr>
            <a:r>
              <a:t/>
            </a:r>
            <a:endParaRPr b="1" sz="1600">
              <a:latin typeface="Calibri"/>
              <a:ea typeface="Calibri"/>
              <a:cs typeface="Calibri"/>
              <a:sym typeface="Calibri"/>
            </a:endParaRPr>
          </a:p>
          <a:p>
            <a:pPr indent="-330200" lvl="0" marL="457200" marR="0" rtl="0" algn="l">
              <a:lnSpc>
                <a:spcPct val="90000"/>
              </a:lnSpc>
              <a:spcBef>
                <a:spcPts val="0"/>
              </a:spcBef>
              <a:spcAft>
                <a:spcPts val="0"/>
              </a:spcAft>
              <a:buClr>
                <a:srgbClr val="333333"/>
              </a:buClr>
              <a:buSzPts val="1600"/>
              <a:buFont typeface="Calibri"/>
              <a:buChar char="•"/>
            </a:pPr>
            <a:r>
              <a:rPr lang="en-US" sz="1600">
                <a:solidFill>
                  <a:srgbClr val="333333"/>
                </a:solidFill>
                <a:latin typeface="Calibri"/>
                <a:ea typeface="Calibri"/>
                <a:cs typeface="Calibri"/>
                <a:sym typeface="Calibri"/>
              </a:rPr>
              <a:t>What is Traceroute &amp; What is it For?  - ThousandEyes</a:t>
            </a:r>
            <a:endParaRPr sz="1600">
              <a:solidFill>
                <a:srgbClr val="333333"/>
              </a:solidFill>
              <a:latin typeface="Calibri"/>
              <a:ea typeface="Calibri"/>
              <a:cs typeface="Calibri"/>
              <a:sym typeface="Calibri"/>
            </a:endParaRPr>
          </a:p>
          <a:p>
            <a:pPr indent="0" lvl="0" marL="457200" marR="0" rtl="0" algn="l">
              <a:lnSpc>
                <a:spcPct val="90000"/>
              </a:lnSpc>
              <a:spcBef>
                <a:spcPts val="0"/>
              </a:spcBef>
              <a:spcAft>
                <a:spcPts val="0"/>
              </a:spcAft>
              <a:buNone/>
            </a:pPr>
            <a:r>
              <a:rPr lang="en-US" sz="1600" u="sng">
                <a:solidFill>
                  <a:srgbClr val="0563C1"/>
                </a:solidFill>
                <a:latin typeface="Calibri"/>
                <a:ea typeface="Calibri"/>
                <a:cs typeface="Calibri"/>
                <a:sym typeface="Calibri"/>
                <a:hlinkClick r:id="rId5">
                  <a:extLst>
                    <a:ext uri="{A12FA001-AC4F-418D-AE19-62706E023703}">
                      <ahyp:hlinkClr val="tx"/>
                    </a:ext>
                  </a:extLst>
                </a:hlinkClick>
              </a:rPr>
              <a:t>https://www.thousandeyes.com/learning/glossary/traceroute</a:t>
            </a:r>
            <a:endParaRPr i="1" sz="1600">
              <a:latin typeface="Calibri"/>
              <a:ea typeface="Calibri"/>
              <a:cs typeface="Calibri"/>
              <a:sym typeface="Calibri"/>
            </a:endParaRPr>
          </a:p>
          <a:p>
            <a:pPr indent="0" lvl="0" marL="457200" marR="0" rtl="0" algn="l">
              <a:lnSpc>
                <a:spcPct val="90000"/>
              </a:lnSpc>
              <a:spcBef>
                <a:spcPts val="0"/>
              </a:spcBef>
              <a:spcAft>
                <a:spcPts val="0"/>
              </a:spcAft>
              <a:buNone/>
            </a:pPr>
            <a:r>
              <a:t/>
            </a:r>
            <a:endParaRPr i="1" sz="1600">
              <a:latin typeface="Calibri"/>
              <a:ea typeface="Calibri"/>
              <a:cs typeface="Calibri"/>
              <a:sym typeface="Calibri"/>
            </a:endParaRPr>
          </a:p>
          <a:p>
            <a:pPr indent="-330200" lvl="0" marL="457200" marR="0" rtl="0" algn="l">
              <a:lnSpc>
                <a:spcPct val="90000"/>
              </a:lnSpc>
              <a:spcBef>
                <a:spcPts val="0"/>
              </a:spcBef>
              <a:spcAft>
                <a:spcPts val="0"/>
              </a:spcAft>
              <a:buSzPts val="1600"/>
              <a:buFont typeface="Calibri"/>
              <a:buChar char="•"/>
            </a:pPr>
            <a:r>
              <a:rPr i="1" lang="en-US" sz="1600">
                <a:latin typeface="Calibri"/>
                <a:ea typeface="Calibri"/>
                <a:cs typeface="Calibri"/>
                <a:sym typeface="Calibri"/>
              </a:rPr>
              <a:t>Data Center | Datacenter Hosting Options</a:t>
            </a:r>
            <a:r>
              <a:rPr lang="en-US" sz="1600">
                <a:latin typeface="Calibri"/>
                <a:ea typeface="Calibri"/>
                <a:cs typeface="Calibri"/>
                <a:sym typeface="Calibri"/>
              </a:rPr>
              <a:t>. [Online]. Available at: </a:t>
            </a:r>
            <a:r>
              <a:rPr lang="en-US" sz="1600" u="sng">
                <a:solidFill>
                  <a:srgbClr val="0563C1"/>
                </a:solidFill>
                <a:latin typeface="Calibri"/>
                <a:ea typeface="Calibri"/>
                <a:cs typeface="Calibri"/>
                <a:sym typeface="Calibri"/>
                <a:hlinkClick r:id="rId6">
                  <a:extLst>
                    <a:ext uri="{A12FA001-AC4F-418D-AE19-62706E023703}">
                      <ahyp:hlinkClr val="tx"/>
                    </a:ext>
                  </a:extLst>
                </a:hlinkClick>
              </a:rPr>
              <a:t>https://www.a2hosting.com/about/data-center</a:t>
            </a:r>
            <a:r>
              <a:rPr lang="en-US" sz="1600">
                <a:latin typeface="Calibri"/>
                <a:ea typeface="Calibri"/>
                <a:cs typeface="Calibri"/>
                <a:sym typeface="Calibri"/>
              </a:rPr>
              <a:t> [Accessed 22 November 2021].</a:t>
            </a:r>
            <a:endParaRPr sz="1600">
              <a:latin typeface="Calibri"/>
              <a:ea typeface="Calibri"/>
              <a:cs typeface="Calibri"/>
              <a:sym typeface="Calibri"/>
            </a:endParaRPr>
          </a:p>
          <a:p>
            <a:pPr indent="0" lvl="0" marL="457200" marR="0" rtl="0" algn="l">
              <a:lnSpc>
                <a:spcPct val="107000"/>
              </a:lnSpc>
              <a:spcBef>
                <a:spcPts val="0"/>
              </a:spcBef>
              <a:spcAft>
                <a:spcPts val="0"/>
              </a:spcAft>
              <a:buNone/>
            </a:pPr>
            <a:r>
              <a:t/>
            </a:r>
            <a:endParaRPr sz="1600">
              <a:latin typeface="Calibri"/>
              <a:ea typeface="Calibri"/>
              <a:cs typeface="Calibri"/>
              <a:sym typeface="Calibri"/>
            </a:endParaRPr>
          </a:p>
          <a:p>
            <a:pPr indent="-330200" lvl="0" marL="457200" marR="0" rtl="0" algn="l">
              <a:lnSpc>
                <a:spcPct val="107000"/>
              </a:lnSpc>
              <a:spcBef>
                <a:spcPts val="0"/>
              </a:spcBef>
              <a:spcAft>
                <a:spcPts val="0"/>
              </a:spcAft>
              <a:buSzPts val="1600"/>
              <a:buFont typeface="Calibri"/>
              <a:buChar char="•"/>
            </a:pPr>
            <a:r>
              <a:rPr lang="en-US" sz="1600">
                <a:latin typeface="Calibri"/>
                <a:ea typeface="Calibri"/>
                <a:cs typeface="Calibri"/>
                <a:sym typeface="Calibri"/>
              </a:rPr>
              <a:t>Top 10 network tools all IT pros should have in their toolbox – Plural Sight </a:t>
            </a:r>
            <a:endParaRPr sz="1600">
              <a:latin typeface="Calibri"/>
              <a:ea typeface="Calibri"/>
              <a:cs typeface="Calibri"/>
              <a:sym typeface="Calibri"/>
            </a:endParaRPr>
          </a:p>
          <a:p>
            <a:pPr indent="0" lvl="0" marL="457200" marR="0" rtl="0" algn="l">
              <a:lnSpc>
                <a:spcPct val="107000"/>
              </a:lnSpc>
              <a:spcBef>
                <a:spcPts val="0"/>
              </a:spcBef>
              <a:spcAft>
                <a:spcPts val="0"/>
              </a:spcAft>
              <a:buNone/>
            </a:pPr>
            <a:r>
              <a:rPr lang="en-US" sz="1600" u="sng">
                <a:solidFill>
                  <a:srgbClr val="0563C1"/>
                </a:solidFill>
                <a:latin typeface="Calibri"/>
                <a:ea typeface="Calibri"/>
                <a:cs typeface="Calibri"/>
                <a:sym typeface="Calibri"/>
                <a:hlinkClick r:id="rId7">
                  <a:extLst>
                    <a:ext uri="{A12FA001-AC4F-418D-AE19-62706E023703}">
                      <ahyp:hlinkClr val="tx"/>
                    </a:ext>
                  </a:extLst>
                </a:hlinkClick>
              </a:rPr>
              <a:t>https://www.pluralsight.com/blog/it-ops/best-network-troubleshooting-tools</a:t>
            </a:r>
            <a:endParaRPr sz="1600" u="sng">
              <a:solidFill>
                <a:srgbClr val="0563C1"/>
              </a:solidFill>
              <a:latin typeface="Calibri"/>
              <a:ea typeface="Calibri"/>
              <a:cs typeface="Calibri"/>
              <a:sym typeface="Calibri"/>
            </a:endParaRPr>
          </a:p>
          <a:p>
            <a:pPr indent="0" lvl="0" marL="457200" marR="0" rtl="0" algn="l">
              <a:lnSpc>
                <a:spcPct val="107000"/>
              </a:lnSpc>
              <a:spcBef>
                <a:spcPts val="0"/>
              </a:spcBef>
              <a:spcAft>
                <a:spcPts val="0"/>
              </a:spcAft>
              <a:buNone/>
            </a:pPr>
            <a:r>
              <a:t/>
            </a:r>
            <a:endParaRPr sz="1600" u="sng">
              <a:solidFill>
                <a:srgbClr val="0563C1"/>
              </a:solidFill>
              <a:latin typeface="Calibri"/>
              <a:ea typeface="Calibri"/>
              <a:cs typeface="Calibri"/>
              <a:sym typeface="Calibri"/>
            </a:endParaRPr>
          </a:p>
          <a:p>
            <a:pPr indent="-330200" lvl="0" marL="457200" rtl="0" algn="l">
              <a:lnSpc>
                <a:spcPct val="90000"/>
              </a:lnSpc>
              <a:spcBef>
                <a:spcPts val="0"/>
              </a:spcBef>
              <a:spcAft>
                <a:spcPts val="0"/>
              </a:spcAft>
              <a:buSzPts val="1600"/>
              <a:buFont typeface="Calibri"/>
              <a:buChar char="•"/>
            </a:pPr>
            <a:r>
              <a:rPr lang="en-US" sz="1600">
                <a:latin typeface="Calibri"/>
                <a:ea typeface="Calibri"/>
                <a:cs typeface="Calibri"/>
                <a:sym typeface="Calibri"/>
              </a:rPr>
              <a:t>Utilitários de rede - UFES</a:t>
            </a:r>
            <a:endParaRPr sz="1600" u="sng">
              <a:solidFill>
                <a:srgbClr val="0563C1"/>
              </a:solidFill>
              <a:latin typeface="Calibri"/>
              <a:ea typeface="Calibri"/>
              <a:cs typeface="Calibri"/>
              <a:sym typeface="Calibri"/>
              <a:hlinkClick r:id="rId8">
                <a:extLst>
                  <a:ext uri="{A12FA001-AC4F-418D-AE19-62706E023703}">
                    <ahyp:hlinkClr val="tx"/>
                  </a:ext>
                </a:extLst>
              </a:hlinkClick>
            </a:endParaRPr>
          </a:p>
          <a:p>
            <a:pPr indent="0" lvl="0" marL="457200" rtl="0" algn="l">
              <a:lnSpc>
                <a:spcPct val="90000"/>
              </a:lnSpc>
              <a:spcBef>
                <a:spcPts val="0"/>
              </a:spcBef>
              <a:spcAft>
                <a:spcPts val="0"/>
              </a:spcAft>
              <a:buNone/>
            </a:pPr>
            <a:r>
              <a:rPr lang="en-US" sz="1600" u="sng">
                <a:solidFill>
                  <a:srgbClr val="0563C1"/>
                </a:solidFill>
                <a:latin typeface="Calibri"/>
                <a:ea typeface="Calibri"/>
                <a:cs typeface="Calibri"/>
                <a:sym typeface="Calibri"/>
                <a:hlinkClick r:id="rId9">
                  <a:extLst>
                    <a:ext uri="{A12FA001-AC4F-418D-AE19-62706E023703}">
                      <ahyp:hlinkClr val="tx"/>
                    </a:ext>
                  </a:extLst>
                </a:hlinkClick>
              </a:rPr>
              <a:t>http://www.inf.ufes.br/~zegonc/material/Redes_de_Computadores/Utilitarios%20de%20Rede%20(Lab2).pdf</a:t>
            </a:r>
            <a:endParaRPr sz="1600">
              <a:latin typeface="Calibri"/>
              <a:ea typeface="Calibri"/>
              <a:cs typeface="Calibri"/>
              <a:sym typeface="Calibri"/>
            </a:endParaRPr>
          </a:p>
          <a:p>
            <a:pPr indent="0" lvl="0" marL="0" rtl="0" algn="l">
              <a:lnSpc>
                <a:spcPct val="90000"/>
              </a:lnSpc>
              <a:spcBef>
                <a:spcPts val="0"/>
              </a:spcBef>
              <a:spcAft>
                <a:spcPts val="0"/>
              </a:spcAft>
              <a:buClr>
                <a:srgbClr val="0563C1"/>
              </a:buClr>
              <a:buSzPts val="1600"/>
              <a:buNone/>
            </a:pPr>
            <a:r>
              <a:t/>
            </a:r>
            <a:endParaRPr sz="1600">
              <a:latin typeface="Calibri"/>
              <a:ea typeface="Calibri"/>
              <a:cs typeface="Calibri"/>
              <a:sym typeface="Calibri"/>
            </a:endParaRPr>
          </a:p>
          <a:p>
            <a:pPr indent="0" lvl="0" marL="0" rtl="0" algn="l">
              <a:lnSpc>
                <a:spcPct val="90000"/>
              </a:lnSpc>
              <a:spcBef>
                <a:spcPts val="0"/>
              </a:spcBef>
              <a:spcAft>
                <a:spcPts val="0"/>
              </a:spcAft>
              <a:buClr>
                <a:srgbClr val="0563C1"/>
              </a:buClr>
              <a:buSzPts val="1600"/>
              <a:buNone/>
            </a:pPr>
            <a:r>
              <a:t/>
            </a:r>
            <a:endParaRPr sz="1600">
              <a:latin typeface="Calibri"/>
              <a:ea typeface="Calibri"/>
              <a:cs typeface="Calibri"/>
              <a:sym typeface="Calibri"/>
            </a:endParaRPr>
          </a:p>
          <a:p>
            <a:pPr indent="0" lvl="0" marL="0" marR="0" rtl="0" algn="l">
              <a:lnSpc>
                <a:spcPct val="90000"/>
              </a:lnSpc>
              <a:spcBef>
                <a:spcPts val="0"/>
              </a:spcBef>
              <a:spcAft>
                <a:spcPts val="0"/>
              </a:spcAft>
              <a:buClr>
                <a:schemeClr val="dk1"/>
              </a:buClr>
              <a:buSzPts val="2000"/>
              <a:buNone/>
            </a:pPr>
            <a:r>
              <a:t/>
            </a:r>
            <a:endParaRPr sz="2000"/>
          </a:p>
        </p:txBody>
      </p:sp>
      <p:sp>
        <p:nvSpPr>
          <p:cNvPr id="335" name="Google Shape;335;p15"/>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336" name="Google Shape;336;p15"/>
          <p:cNvPicPr preferRelativeResize="0"/>
          <p:nvPr/>
        </p:nvPicPr>
        <p:blipFill rotWithShape="1">
          <a:blip r:embed="rId10">
            <a:alphaModFix/>
          </a:blip>
          <a:srcRect b="531" l="0" r="43745" t="-531"/>
          <a:stretch/>
        </p:blipFill>
        <p:spPr>
          <a:xfrm rot="-5400000">
            <a:off x="-1264032" y="2187576"/>
            <a:ext cx="6857999" cy="2482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2" name="Shape 162"/>
        <p:cNvGrpSpPr/>
        <p:nvPr/>
      </p:nvGrpSpPr>
      <p:grpSpPr>
        <a:xfrm>
          <a:off x="0" y="0"/>
          <a:ext cx="0" cy="0"/>
          <a:chOff x="0" y="0"/>
          <a:chExt cx="0" cy="0"/>
        </a:xfrm>
      </p:grpSpPr>
      <p:sp>
        <p:nvSpPr>
          <p:cNvPr id="163" name="Google Shape;163;p2"/>
          <p:cNvSpPr txBox="1"/>
          <p:nvPr>
            <p:ph type="title"/>
          </p:nvPr>
        </p:nvSpPr>
        <p:spPr>
          <a:xfrm>
            <a:off x="672359" y="1685441"/>
            <a:ext cx="4455404" cy="16002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Century Gothic"/>
              <a:buNone/>
            </a:pPr>
            <a:r>
              <a:rPr lang="en-US" sz="3600"/>
              <a:t>COMPUTER NETWORKING EXERCISES</a:t>
            </a:r>
            <a:br>
              <a:rPr lang="en-US" sz="3600"/>
            </a:br>
            <a:endParaRPr sz="3600"/>
          </a:p>
        </p:txBody>
      </p:sp>
      <p:pic>
        <p:nvPicPr>
          <p:cNvPr descr="Escada em espiral preto e branco" id="164" name="Google Shape;164;p2"/>
          <p:cNvPicPr preferRelativeResize="0"/>
          <p:nvPr>
            <p:ph idx="1" type="body"/>
          </p:nvPr>
        </p:nvPicPr>
        <p:blipFill rotWithShape="1">
          <a:blip r:embed="rId3">
            <a:alphaModFix/>
          </a:blip>
          <a:srcRect b="0" l="0" r="0" t="0"/>
          <a:stretch/>
        </p:blipFill>
        <p:spPr>
          <a:xfrm>
            <a:off x="5320902" y="1919815"/>
            <a:ext cx="6036469" cy="4024313"/>
          </a:xfrm>
          <a:prstGeom prst="rect">
            <a:avLst/>
          </a:prstGeom>
          <a:noFill/>
          <a:ln>
            <a:noFill/>
          </a:ln>
        </p:spPr>
      </p:pic>
      <p:sp>
        <p:nvSpPr>
          <p:cNvPr id="165" name="Google Shape;165;p2"/>
          <p:cNvSpPr txBox="1"/>
          <p:nvPr/>
        </p:nvSpPr>
        <p:spPr>
          <a:xfrm>
            <a:off x="274022" y="3896981"/>
            <a:ext cx="3977639" cy="3854112"/>
          </a:xfrm>
          <a:prstGeom prst="rect">
            <a:avLst/>
          </a:prstGeom>
          <a:noFill/>
          <a:ln>
            <a:noFill/>
          </a:ln>
        </p:spPr>
        <p:txBody>
          <a:bodyPr anchorCtr="0" anchor="t" bIns="45700" lIns="91425" spcFirstLastPara="1" rIns="91425" wrap="square" tIns="45700">
            <a:normAutofit/>
          </a:bodyPr>
          <a:lstStyle/>
          <a:p>
            <a:pPr indent="-228600" lvl="0" marL="285750" marR="0" rtl="0" algn="l">
              <a:lnSpc>
                <a:spcPct val="90000"/>
              </a:lnSpc>
              <a:spcBef>
                <a:spcPts val="0"/>
              </a:spcBef>
              <a:spcAft>
                <a:spcPts val="0"/>
              </a:spcAft>
              <a:buClr>
                <a:schemeClr val="lt1"/>
              </a:buClr>
              <a:buSzPts val="1600"/>
              <a:buFont typeface="Arial"/>
              <a:buChar char="•"/>
            </a:pPr>
            <a:r>
              <a:rPr b="1" i="0" lang="en-US" sz="1600" u="none" cap="none" strike="noStrike">
                <a:solidFill>
                  <a:schemeClr val="lt1"/>
                </a:solidFill>
                <a:latin typeface="Century Gothic"/>
                <a:ea typeface="Century Gothic"/>
                <a:cs typeface="Century Gothic"/>
                <a:sym typeface="Century Gothic"/>
              </a:rPr>
              <a:t>Ping - </a:t>
            </a:r>
            <a:r>
              <a:rPr b="0" i="0" lang="en-US" sz="1600" u="none" cap="none" strike="noStrike">
                <a:solidFill>
                  <a:schemeClr val="lt1"/>
                </a:solidFill>
                <a:latin typeface="Century Gothic"/>
                <a:ea typeface="Century Gothic"/>
                <a:cs typeface="Century Gothic"/>
                <a:sym typeface="Century Gothic"/>
              </a:rPr>
              <a:t>See if a host is reachable.</a:t>
            </a:r>
            <a:endParaRPr/>
          </a:p>
          <a:p>
            <a:pPr indent="-228600" lvl="0" marL="285750" marR="0" rtl="0" algn="l">
              <a:lnSpc>
                <a:spcPct val="90000"/>
              </a:lnSpc>
              <a:spcBef>
                <a:spcPts val="600"/>
              </a:spcBef>
              <a:spcAft>
                <a:spcPts val="0"/>
              </a:spcAft>
              <a:buClr>
                <a:schemeClr val="lt1"/>
              </a:buClr>
              <a:buSzPts val="1600"/>
              <a:buFont typeface="Arial"/>
              <a:buChar char="•"/>
            </a:pPr>
            <a:r>
              <a:rPr b="1" i="0" lang="en-US" sz="1600" u="none" cap="none" strike="noStrike">
                <a:solidFill>
                  <a:schemeClr val="lt1"/>
                </a:solidFill>
                <a:latin typeface="Century Gothic"/>
                <a:ea typeface="Century Gothic"/>
                <a:cs typeface="Century Gothic"/>
                <a:sym typeface="Century Gothic"/>
              </a:rPr>
              <a:t>Traceroute - </a:t>
            </a:r>
            <a:r>
              <a:rPr b="0" i="0" lang="en-US" sz="1600" u="none" cap="none" strike="noStrike">
                <a:solidFill>
                  <a:schemeClr val="lt1"/>
                </a:solidFill>
                <a:latin typeface="Century Gothic"/>
                <a:ea typeface="Century Gothic"/>
                <a:cs typeface="Century Gothic"/>
                <a:sym typeface="Century Gothic"/>
              </a:rPr>
              <a:t>Trace the network path from this server to another.</a:t>
            </a:r>
            <a:endParaRPr/>
          </a:p>
          <a:p>
            <a:pPr indent="-228600" lvl="0" marL="285750" marR="0" rtl="0" algn="l">
              <a:lnSpc>
                <a:spcPct val="90000"/>
              </a:lnSpc>
              <a:spcBef>
                <a:spcPts val="600"/>
              </a:spcBef>
              <a:spcAft>
                <a:spcPts val="0"/>
              </a:spcAft>
              <a:buClr>
                <a:schemeClr val="lt1"/>
              </a:buClr>
              <a:buSzPts val="1600"/>
              <a:buFont typeface="Arial"/>
              <a:buChar char="•"/>
            </a:pPr>
            <a:r>
              <a:rPr b="1" i="0" lang="en-US" sz="1600" u="none" cap="none" strike="noStrike">
                <a:solidFill>
                  <a:schemeClr val="lt1"/>
                </a:solidFill>
                <a:latin typeface="Century Gothic"/>
                <a:ea typeface="Century Gothic"/>
                <a:cs typeface="Century Gothic"/>
                <a:sym typeface="Century Gothic"/>
              </a:rPr>
              <a:t>NsLookup - </a:t>
            </a:r>
            <a:r>
              <a:rPr b="0" i="0" lang="en-US" sz="1600" u="none" cap="none" strike="noStrike">
                <a:solidFill>
                  <a:schemeClr val="lt1"/>
                </a:solidFill>
                <a:latin typeface="Century Gothic"/>
                <a:ea typeface="Century Gothic"/>
                <a:cs typeface="Century Gothic"/>
                <a:sym typeface="Century Gothic"/>
              </a:rPr>
              <a:t>Look up various domain resource records.</a:t>
            </a:r>
            <a:endParaRPr/>
          </a:p>
          <a:p>
            <a:pPr indent="-228600" lvl="0" marL="285750" marR="0" rtl="0" algn="l">
              <a:lnSpc>
                <a:spcPct val="90000"/>
              </a:lnSpc>
              <a:spcBef>
                <a:spcPts val="600"/>
              </a:spcBef>
              <a:spcAft>
                <a:spcPts val="0"/>
              </a:spcAft>
              <a:buClr>
                <a:schemeClr val="lt1"/>
              </a:buClr>
              <a:buSzPts val="1600"/>
              <a:buFont typeface="Arial"/>
              <a:buChar char="•"/>
            </a:pPr>
            <a:r>
              <a:rPr b="1" i="0" lang="en-US" sz="1600" u="none" cap="none" strike="noStrike">
                <a:solidFill>
                  <a:schemeClr val="lt1"/>
                </a:solidFill>
                <a:latin typeface="Century Gothic"/>
                <a:ea typeface="Century Gothic"/>
                <a:cs typeface="Century Gothic"/>
                <a:sym typeface="Century Gothic"/>
              </a:rPr>
              <a:t>Whois - </a:t>
            </a:r>
            <a:r>
              <a:rPr b="0" i="0" lang="en-US" sz="1600" u="none" cap="none" strike="noStrike">
                <a:solidFill>
                  <a:schemeClr val="lt1"/>
                </a:solidFill>
                <a:latin typeface="Century Gothic"/>
                <a:ea typeface="Century Gothic"/>
                <a:cs typeface="Century Gothic"/>
                <a:sym typeface="Century Gothic"/>
              </a:rPr>
              <a:t>Get Whois records for domains worldwide.</a:t>
            </a:r>
            <a:endParaRPr/>
          </a:p>
          <a:p>
            <a:pPr indent="-228600" lvl="0" marL="285750" marR="0" rtl="0" algn="l">
              <a:lnSpc>
                <a:spcPct val="90000"/>
              </a:lnSpc>
              <a:spcBef>
                <a:spcPts val="600"/>
              </a:spcBef>
              <a:spcAft>
                <a:spcPts val="0"/>
              </a:spcAft>
              <a:buClr>
                <a:schemeClr val="lt1"/>
              </a:buClr>
              <a:buSzPts val="1600"/>
              <a:buFont typeface="Arial"/>
              <a:buChar char="•"/>
            </a:pPr>
            <a:r>
              <a:rPr b="1" i="0" lang="en-US" sz="1600" u="none" cap="none" strike="noStrike">
                <a:solidFill>
                  <a:schemeClr val="lt1"/>
                </a:solidFill>
                <a:latin typeface="Century Gothic"/>
                <a:ea typeface="Century Gothic"/>
                <a:cs typeface="Century Gothic"/>
                <a:sym typeface="Century Gothic"/>
              </a:rPr>
              <a:t>Netstat -</a:t>
            </a:r>
            <a:r>
              <a:rPr b="0" i="0" lang="en-US" sz="1600" u="none" cap="none" strike="noStrike">
                <a:solidFill>
                  <a:schemeClr val="lt1"/>
                </a:solidFill>
                <a:latin typeface="Century Gothic"/>
                <a:ea typeface="Century Gothic"/>
                <a:cs typeface="Century Gothic"/>
                <a:sym typeface="Century Gothic"/>
              </a:rPr>
              <a:t>  for troubleshooting and configuration.</a:t>
            </a:r>
            <a:endParaRPr b="0" i="0" sz="1600" u="none" cap="none" strike="noStrike">
              <a:solidFill>
                <a:schemeClr val="lt1"/>
              </a:solidFill>
              <a:latin typeface="Century Gothic"/>
              <a:ea typeface="Century Gothic"/>
              <a:cs typeface="Century Gothic"/>
              <a:sym typeface="Century Gothic"/>
            </a:endParaRPr>
          </a:p>
          <a:p>
            <a:pPr indent="101600" lvl="0" marL="0" marR="0" rtl="0" algn="l">
              <a:lnSpc>
                <a:spcPct val="90000"/>
              </a:lnSpc>
              <a:spcBef>
                <a:spcPts val="600"/>
              </a:spcBef>
              <a:spcAft>
                <a:spcPts val="0"/>
              </a:spcAft>
              <a:buClr>
                <a:schemeClr val="lt1"/>
              </a:buClr>
              <a:buSzPts val="1600"/>
              <a:buFont typeface="Arial"/>
              <a:buNone/>
            </a:pPr>
            <a:r>
              <a:t/>
            </a:r>
            <a:endParaRPr b="0" i="0" sz="1600" u="none" cap="none" strike="noStrike">
              <a:solidFill>
                <a:schemeClr val="lt1"/>
              </a:solidFill>
              <a:latin typeface="Century Gothic"/>
              <a:ea typeface="Century Gothic"/>
              <a:cs typeface="Century Gothic"/>
              <a:sym typeface="Century Gothic"/>
            </a:endParaRPr>
          </a:p>
        </p:txBody>
      </p:sp>
      <p:sp>
        <p:nvSpPr>
          <p:cNvPr id="166" name="Google Shape;166;p2"/>
          <p:cNvSpPr txBox="1"/>
          <p:nvPr/>
        </p:nvSpPr>
        <p:spPr>
          <a:xfrm>
            <a:off x="260683" y="3004369"/>
            <a:ext cx="583531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Century Gothic"/>
                <a:ea typeface="Century Gothic"/>
                <a:cs typeface="Century Gothic"/>
                <a:sym typeface="Century Gothic"/>
              </a:rPr>
              <a:t> The exercises are done with the</a:t>
            </a:r>
            <a:endParaRPr/>
          </a:p>
          <a:p>
            <a:pPr indent="0" lvl="0" marL="0" marR="0" rtl="0" algn="l">
              <a:spcBef>
                <a:spcPts val="0"/>
              </a:spcBef>
              <a:spcAft>
                <a:spcPts val="0"/>
              </a:spcAft>
              <a:buNone/>
            </a:pPr>
            <a:r>
              <a:rPr lang="en-US" sz="1800">
                <a:solidFill>
                  <a:schemeClr val="lt1"/>
                </a:solidFill>
                <a:latin typeface="Century Gothic"/>
                <a:ea typeface="Century Gothic"/>
                <a:cs typeface="Century Gothic"/>
                <a:sym typeface="Century Gothic"/>
              </a:rPr>
              <a:t> following tools:</a:t>
            </a:r>
            <a:endParaRPr/>
          </a:p>
        </p:txBody>
      </p:sp>
      <p:sp>
        <p:nvSpPr>
          <p:cNvPr id="167" name="Google Shape;167;p2"/>
          <p:cNvSpPr/>
          <p:nvPr/>
        </p:nvSpPr>
        <p:spPr>
          <a:xfrm>
            <a:off x="-3801" y="3028950"/>
            <a:ext cx="385762" cy="400050"/>
          </a:xfrm>
          <a:prstGeom prst="stripedRightArrow">
            <a:avLst>
              <a:gd fmla="val 50000" name="adj1"/>
              <a:gd fmla="val 50000" name="adj2"/>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171" name="Shape 171"/>
        <p:cNvGrpSpPr/>
        <p:nvPr/>
      </p:nvGrpSpPr>
      <p:grpSpPr>
        <a:xfrm>
          <a:off x="0" y="0"/>
          <a:ext cx="0" cy="0"/>
          <a:chOff x="0" y="0"/>
          <a:chExt cx="0" cy="0"/>
        </a:xfrm>
      </p:grpSpPr>
      <p:sp>
        <p:nvSpPr>
          <p:cNvPr id="172" name="Google Shape;172;p3"/>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73" name="Google Shape;173;p3"/>
          <p:cNvSpPr txBox="1"/>
          <p:nvPr>
            <p:ph type="title"/>
          </p:nvPr>
        </p:nvSpPr>
        <p:spPr>
          <a:xfrm>
            <a:off x="4090507" y="764372"/>
            <a:ext cx="7434070" cy="143228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entury Gothic"/>
              <a:buNone/>
            </a:pPr>
            <a:r>
              <a:rPr lang="en-US"/>
              <a:t>PING</a:t>
            </a:r>
            <a:endParaRPr/>
          </a:p>
        </p:txBody>
      </p:sp>
      <p:sp>
        <p:nvSpPr>
          <p:cNvPr id="174" name="Google Shape;174;p3"/>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175" name="Google Shape;175;p3"/>
          <p:cNvPicPr preferRelativeResize="0"/>
          <p:nvPr/>
        </p:nvPicPr>
        <p:blipFill rotWithShape="1">
          <a:blip r:embed="rId3">
            <a:alphaModFix/>
          </a:blip>
          <a:srcRect b="531" l="0" r="43745" t="-531"/>
          <a:stretch/>
        </p:blipFill>
        <p:spPr>
          <a:xfrm rot="-5400000">
            <a:off x="-1264032" y="2187576"/>
            <a:ext cx="6857999" cy="2482850"/>
          </a:xfrm>
          <a:prstGeom prst="rect">
            <a:avLst/>
          </a:prstGeom>
          <a:noFill/>
          <a:ln>
            <a:noFill/>
          </a:ln>
        </p:spPr>
      </p:pic>
      <p:sp>
        <p:nvSpPr>
          <p:cNvPr id="176" name="Google Shape;176;p3"/>
          <p:cNvSpPr txBox="1"/>
          <p:nvPr>
            <p:ph idx="1" type="body"/>
          </p:nvPr>
        </p:nvSpPr>
        <p:spPr>
          <a:xfrm>
            <a:off x="4090507" y="2628900"/>
            <a:ext cx="7454077" cy="358978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800"/>
              <a:buChar char="•"/>
            </a:pPr>
            <a:r>
              <a:rPr b="0" i="0" lang="en-US" sz="1800">
                <a:latin typeface="Calibri"/>
                <a:ea typeface="Calibri"/>
                <a:cs typeface="Calibri"/>
                <a:sym typeface="Calibri"/>
              </a:rPr>
              <a:t>Ping is likely the number one utility that every tech pro will use on a daily basis. It helps us to determine two things: latency and packet loss. </a:t>
            </a:r>
            <a:endParaRPr/>
          </a:p>
          <a:p>
            <a:pPr indent="-228600" lvl="0" marL="228600" rtl="0" algn="l">
              <a:lnSpc>
                <a:spcPct val="90000"/>
              </a:lnSpc>
              <a:spcBef>
                <a:spcPts val="1000"/>
              </a:spcBef>
              <a:spcAft>
                <a:spcPts val="0"/>
              </a:spcAft>
              <a:buClr>
                <a:schemeClr val="dk1"/>
              </a:buClr>
              <a:buSzPts val="1800"/>
              <a:buChar char="•"/>
            </a:pPr>
            <a:r>
              <a:rPr b="0" i="0" lang="en-US" sz="1800">
                <a:latin typeface="Calibri"/>
                <a:ea typeface="Calibri"/>
                <a:cs typeface="Calibri"/>
                <a:sym typeface="Calibri"/>
              </a:rPr>
              <a:t>A ping (Packet Internet or Inter-Network Groper) is a basic </a:t>
            </a:r>
            <a:r>
              <a:rPr lang="en-US" sz="1800">
                <a:latin typeface="Calibri"/>
                <a:ea typeface="Calibri"/>
                <a:cs typeface="Calibri"/>
                <a:sym typeface="Calibri"/>
              </a:rPr>
              <a:t>internet</a:t>
            </a:r>
            <a:r>
              <a:rPr b="0" i="0" lang="en-US" sz="1800">
                <a:latin typeface="Calibri"/>
                <a:ea typeface="Calibri"/>
                <a:cs typeface="Calibri"/>
                <a:sym typeface="Calibri"/>
              </a:rPr>
              <a:t> program that allows a user to test and verify if a particular destination IP address exists and can accept requests.</a:t>
            </a:r>
            <a:endParaRPr/>
          </a:p>
          <a:p>
            <a:pPr indent="-228600" lvl="0" marL="228600" rtl="0" algn="l">
              <a:lnSpc>
                <a:spcPct val="90000"/>
              </a:lnSpc>
              <a:spcBef>
                <a:spcPts val="1000"/>
              </a:spcBef>
              <a:spcAft>
                <a:spcPts val="0"/>
              </a:spcAft>
              <a:buClr>
                <a:schemeClr val="dk1"/>
              </a:buClr>
              <a:buSzPts val="1800"/>
              <a:buChar char="•"/>
            </a:pPr>
            <a:r>
              <a:rPr b="0" i="0" lang="en-US" sz="1800">
                <a:latin typeface="Calibri"/>
                <a:ea typeface="Calibri"/>
                <a:cs typeface="Calibri"/>
                <a:sym typeface="Calibri"/>
              </a:rPr>
              <a:t>Ping is also used diagnostically to ensure that a host computer the user is trying to reach is operating.</a:t>
            </a:r>
            <a:endParaRPr sz="18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180" name="Shape 180"/>
        <p:cNvGrpSpPr/>
        <p:nvPr/>
      </p:nvGrpSpPr>
      <p:grpSpPr>
        <a:xfrm>
          <a:off x="0" y="0"/>
          <a:ext cx="0" cy="0"/>
          <a:chOff x="0" y="0"/>
          <a:chExt cx="0" cy="0"/>
        </a:xfrm>
      </p:grpSpPr>
      <p:sp>
        <p:nvSpPr>
          <p:cNvPr id="181" name="Google Shape;181;p4"/>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82" name="Google Shape;182;p4"/>
          <p:cNvSpPr txBox="1"/>
          <p:nvPr>
            <p:ph type="title"/>
          </p:nvPr>
        </p:nvSpPr>
        <p:spPr>
          <a:xfrm>
            <a:off x="4090507" y="764372"/>
            <a:ext cx="7434070" cy="143228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entury Gothic"/>
              <a:buNone/>
            </a:pPr>
            <a:r>
              <a:rPr lang="en-US"/>
              <a:t>TRACEROUTE</a:t>
            </a:r>
            <a:endParaRPr/>
          </a:p>
        </p:txBody>
      </p:sp>
      <p:sp>
        <p:nvSpPr>
          <p:cNvPr id="183" name="Google Shape;183;p4"/>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184" name="Google Shape;184;p4"/>
          <p:cNvPicPr preferRelativeResize="0"/>
          <p:nvPr/>
        </p:nvPicPr>
        <p:blipFill rotWithShape="1">
          <a:blip r:embed="rId3">
            <a:alphaModFix/>
          </a:blip>
          <a:srcRect b="531" l="0" r="43745" t="-531"/>
          <a:stretch/>
        </p:blipFill>
        <p:spPr>
          <a:xfrm rot="-5400000">
            <a:off x="-1264032" y="2187576"/>
            <a:ext cx="6857999" cy="2482850"/>
          </a:xfrm>
          <a:prstGeom prst="rect">
            <a:avLst/>
          </a:prstGeom>
          <a:noFill/>
          <a:ln>
            <a:noFill/>
          </a:ln>
        </p:spPr>
      </p:pic>
      <p:sp>
        <p:nvSpPr>
          <p:cNvPr id="185" name="Google Shape;185;p4"/>
          <p:cNvSpPr txBox="1"/>
          <p:nvPr>
            <p:ph idx="1" type="body"/>
          </p:nvPr>
        </p:nvSpPr>
        <p:spPr>
          <a:xfrm>
            <a:off x="4072158" y="2357438"/>
            <a:ext cx="7454077" cy="3589785"/>
          </a:xfrm>
          <a:prstGeom prst="rect">
            <a:avLst/>
          </a:prstGeom>
          <a:noFill/>
          <a:ln>
            <a:noFill/>
          </a:ln>
        </p:spPr>
        <p:txBody>
          <a:bodyPr anchorCtr="0" anchor="t" bIns="45700" lIns="91425" spcFirstLastPara="1" rIns="91425" wrap="square" tIns="45700">
            <a:normAutofit/>
          </a:bodyPr>
          <a:lstStyle/>
          <a:p>
            <a:pPr indent="-237680" lvl="0" marL="228600" rtl="0" algn="l">
              <a:lnSpc>
                <a:spcPct val="90000"/>
              </a:lnSpc>
              <a:spcBef>
                <a:spcPts val="0"/>
              </a:spcBef>
              <a:spcAft>
                <a:spcPts val="0"/>
              </a:spcAft>
              <a:buClr>
                <a:srgbClr val="333333"/>
              </a:buClr>
              <a:buSzPts val="1900"/>
              <a:buChar char="•"/>
            </a:pPr>
            <a:r>
              <a:rPr b="0" i="0" lang="en-US" sz="1900">
                <a:solidFill>
                  <a:srgbClr val="333333"/>
                </a:solidFill>
                <a:latin typeface="Calibri"/>
                <a:ea typeface="Calibri"/>
                <a:cs typeface="Calibri"/>
                <a:sym typeface="Calibri"/>
              </a:rPr>
              <a:t>Traceroute is a network diagnostic tool used to track in real-time the pathway taken by a packet on an IP network from source to destination</a:t>
            </a:r>
            <a:r>
              <a:rPr lang="en-US" sz="1900">
                <a:solidFill>
                  <a:srgbClr val="333333"/>
                </a:solidFill>
                <a:latin typeface="Calibri"/>
                <a:ea typeface="Calibri"/>
                <a:cs typeface="Calibri"/>
                <a:sym typeface="Calibri"/>
              </a:rPr>
              <a:t>.</a:t>
            </a:r>
            <a:endParaRPr sz="1900">
              <a:solidFill>
                <a:srgbClr val="333333"/>
              </a:solidFill>
              <a:latin typeface="Calibri"/>
              <a:ea typeface="Calibri"/>
              <a:cs typeface="Calibri"/>
              <a:sym typeface="Calibri"/>
            </a:endParaRPr>
          </a:p>
          <a:p>
            <a:pPr indent="0" lvl="0" marL="228600" rtl="0" algn="l">
              <a:lnSpc>
                <a:spcPct val="90000"/>
              </a:lnSpc>
              <a:spcBef>
                <a:spcPts val="0"/>
              </a:spcBef>
              <a:spcAft>
                <a:spcPts val="0"/>
              </a:spcAft>
              <a:buNone/>
            </a:pPr>
            <a:r>
              <a:t/>
            </a:r>
            <a:endParaRPr sz="1900">
              <a:solidFill>
                <a:srgbClr val="333333"/>
              </a:solidFill>
              <a:latin typeface="Calibri"/>
              <a:ea typeface="Calibri"/>
              <a:cs typeface="Calibri"/>
              <a:sym typeface="Calibri"/>
            </a:endParaRPr>
          </a:p>
          <a:p>
            <a:pPr indent="-234950" lvl="0" marL="228600" rtl="0" algn="l">
              <a:spcBef>
                <a:spcPts val="0"/>
              </a:spcBef>
              <a:spcAft>
                <a:spcPts val="0"/>
              </a:spcAft>
              <a:buClr>
                <a:srgbClr val="333333"/>
              </a:buClr>
              <a:buSzPts val="1900"/>
              <a:buChar char="•"/>
            </a:pPr>
            <a:r>
              <a:rPr lang="en-US" sz="1900">
                <a:solidFill>
                  <a:srgbClr val="333333"/>
                </a:solidFill>
                <a:latin typeface="Calibri"/>
                <a:ea typeface="Calibri"/>
                <a:cs typeface="Calibri"/>
                <a:sym typeface="Calibri"/>
              </a:rPr>
              <a:t>It reports</a:t>
            </a:r>
            <a:r>
              <a:rPr lang="en-US" sz="1900">
                <a:solidFill>
                  <a:srgbClr val="333333"/>
                </a:solidFill>
                <a:latin typeface="Calibri"/>
                <a:ea typeface="Calibri"/>
                <a:cs typeface="Calibri"/>
                <a:sym typeface="Calibri"/>
              </a:rPr>
              <a:t> the IP addresses of all the routers it pinged and</a:t>
            </a:r>
            <a:r>
              <a:rPr b="0" i="0" lang="en-US" sz="1900">
                <a:solidFill>
                  <a:srgbClr val="333333"/>
                </a:solidFill>
                <a:latin typeface="Calibri"/>
                <a:ea typeface="Calibri"/>
                <a:cs typeface="Calibri"/>
                <a:sym typeface="Calibri"/>
              </a:rPr>
              <a:t> records the time taken for each hop the packet make</a:t>
            </a:r>
            <a:r>
              <a:rPr lang="en-US" sz="1900">
                <a:solidFill>
                  <a:srgbClr val="333333"/>
                </a:solidFill>
                <a:latin typeface="Calibri"/>
                <a:ea typeface="Calibri"/>
                <a:cs typeface="Calibri"/>
                <a:sym typeface="Calibri"/>
              </a:rPr>
              <a:t>s.</a:t>
            </a:r>
            <a:endParaRPr sz="1900">
              <a:solidFill>
                <a:srgbClr val="333333"/>
              </a:solidFill>
              <a:latin typeface="Calibri"/>
              <a:ea typeface="Calibri"/>
              <a:cs typeface="Calibri"/>
              <a:sym typeface="Calibri"/>
            </a:endParaRPr>
          </a:p>
          <a:p>
            <a:pPr indent="-237680" lvl="0" marL="228600" rtl="0" algn="l">
              <a:lnSpc>
                <a:spcPct val="90000"/>
              </a:lnSpc>
              <a:spcBef>
                <a:spcPts val="1000"/>
              </a:spcBef>
              <a:spcAft>
                <a:spcPts val="0"/>
              </a:spcAft>
              <a:buClr>
                <a:srgbClr val="333333"/>
              </a:buClr>
              <a:buSzPts val="1900"/>
              <a:buChar char="•"/>
            </a:pPr>
            <a:r>
              <a:rPr b="0" i="0" lang="en-US" sz="1900">
                <a:solidFill>
                  <a:srgbClr val="333333"/>
                </a:solidFill>
                <a:latin typeface="Calibri"/>
                <a:ea typeface="Calibri"/>
                <a:cs typeface="Calibri"/>
                <a:sym typeface="Calibri"/>
              </a:rPr>
              <a:t>Traceroute is useful for determining the response delays and routing loops present in a network pathway across packet switched nodes.</a:t>
            </a:r>
            <a:endParaRPr/>
          </a:p>
          <a:p>
            <a:pPr indent="-237680" lvl="0" marL="228600" rtl="0" algn="l">
              <a:lnSpc>
                <a:spcPct val="90000"/>
              </a:lnSpc>
              <a:spcBef>
                <a:spcPts val="1000"/>
              </a:spcBef>
              <a:spcAft>
                <a:spcPts val="0"/>
              </a:spcAft>
              <a:buClr>
                <a:srgbClr val="333333"/>
              </a:buClr>
              <a:buSzPts val="1900"/>
              <a:buChar char="•"/>
            </a:pPr>
            <a:r>
              <a:rPr b="0" i="0" lang="en-US" sz="1900">
                <a:solidFill>
                  <a:srgbClr val="333333"/>
                </a:solidFill>
                <a:latin typeface="Calibri"/>
                <a:ea typeface="Calibri"/>
                <a:cs typeface="Calibri"/>
                <a:sym typeface="Calibri"/>
              </a:rPr>
              <a:t>However, </a:t>
            </a:r>
            <a:r>
              <a:rPr lang="en-US" sz="1900">
                <a:solidFill>
                  <a:srgbClr val="333333"/>
                </a:solidFill>
                <a:latin typeface="Calibri"/>
                <a:ea typeface="Calibri"/>
                <a:cs typeface="Calibri"/>
                <a:sym typeface="Calibri"/>
              </a:rPr>
              <a:t>its</a:t>
            </a:r>
            <a:r>
              <a:rPr b="0" i="0" lang="en-US" sz="1900">
                <a:solidFill>
                  <a:srgbClr val="333333"/>
                </a:solidFill>
                <a:latin typeface="Calibri"/>
                <a:ea typeface="Calibri"/>
                <a:cs typeface="Calibri"/>
                <a:sym typeface="Calibri"/>
              </a:rPr>
              <a:t> messages are often blocked by routers, making </a:t>
            </a:r>
            <a:r>
              <a:rPr lang="en-US" sz="1900">
                <a:solidFill>
                  <a:srgbClr val="333333"/>
                </a:solidFill>
                <a:latin typeface="Calibri"/>
                <a:ea typeface="Calibri"/>
                <a:cs typeface="Calibri"/>
                <a:sym typeface="Calibri"/>
              </a:rPr>
              <a:t>t</a:t>
            </a:r>
            <a:r>
              <a:rPr b="0" i="0" lang="en-US" sz="1900">
                <a:solidFill>
                  <a:srgbClr val="333333"/>
                </a:solidFill>
                <a:latin typeface="Calibri"/>
                <a:ea typeface="Calibri"/>
                <a:cs typeface="Calibri"/>
                <a:sym typeface="Calibri"/>
              </a:rPr>
              <a:t>raceroute inaccurate in many cases.</a:t>
            </a:r>
            <a:endParaRPr/>
          </a:p>
          <a:p>
            <a:pPr indent="-111125" lvl="0" marL="228600" rtl="0" algn="l">
              <a:lnSpc>
                <a:spcPct val="90000"/>
              </a:lnSpc>
              <a:spcBef>
                <a:spcPts val="1000"/>
              </a:spcBef>
              <a:spcAft>
                <a:spcPts val="0"/>
              </a:spcAft>
              <a:buClr>
                <a:schemeClr val="dk1"/>
              </a:buClr>
              <a:buSzPts val="2000"/>
              <a:buNone/>
            </a:pPr>
            <a:r>
              <a:t/>
            </a:r>
            <a:endParaRPr sz="20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189" name="Shape 189"/>
        <p:cNvGrpSpPr/>
        <p:nvPr/>
      </p:nvGrpSpPr>
      <p:grpSpPr>
        <a:xfrm>
          <a:off x="0" y="0"/>
          <a:ext cx="0" cy="0"/>
          <a:chOff x="0" y="0"/>
          <a:chExt cx="0" cy="0"/>
        </a:xfrm>
      </p:grpSpPr>
      <p:sp>
        <p:nvSpPr>
          <p:cNvPr id="190" name="Google Shape;190;p5"/>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91" name="Google Shape;191;p5"/>
          <p:cNvSpPr txBox="1"/>
          <p:nvPr>
            <p:ph type="title"/>
          </p:nvPr>
        </p:nvSpPr>
        <p:spPr>
          <a:xfrm>
            <a:off x="4090507" y="764372"/>
            <a:ext cx="7434070" cy="143228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entury Gothic"/>
              <a:buNone/>
            </a:pPr>
            <a:r>
              <a:rPr lang="en-US"/>
              <a:t>NSLOOKUP</a:t>
            </a:r>
            <a:endParaRPr/>
          </a:p>
        </p:txBody>
      </p:sp>
      <p:sp>
        <p:nvSpPr>
          <p:cNvPr id="192" name="Google Shape;192;p5"/>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193" name="Google Shape;193;p5"/>
          <p:cNvPicPr preferRelativeResize="0"/>
          <p:nvPr/>
        </p:nvPicPr>
        <p:blipFill rotWithShape="1">
          <a:blip r:embed="rId3">
            <a:alphaModFix/>
          </a:blip>
          <a:srcRect b="531" l="0" r="43745" t="-531"/>
          <a:stretch/>
        </p:blipFill>
        <p:spPr>
          <a:xfrm rot="-5400000">
            <a:off x="-1264032" y="2187576"/>
            <a:ext cx="6857999" cy="2482850"/>
          </a:xfrm>
          <a:prstGeom prst="rect">
            <a:avLst/>
          </a:prstGeom>
          <a:noFill/>
          <a:ln>
            <a:noFill/>
          </a:ln>
        </p:spPr>
      </p:pic>
      <p:sp>
        <p:nvSpPr>
          <p:cNvPr id="194" name="Google Shape;194;p5"/>
          <p:cNvSpPr txBox="1"/>
          <p:nvPr>
            <p:ph idx="1" type="body"/>
          </p:nvPr>
        </p:nvSpPr>
        <p:spPr>
          <a:xfrm>
            <a:off x="4072158" y="2357438"/>
            <a:ext cx="7454077" cy="3589785"/>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900"/>
              <a:buNone/>
            </a:pPr>
            <a:r>
              <a:t/>
            </a:r>
            <a:endParaRPr sz="1900">
              <a:solidFill>
                <a:srgbClr val="222222"/>
              </a:solidFill>
              <a:latin typeface="Calibri"/>
              <a:ea typeface="Calibri"/>
              <a:cs typeface="Calibri"/>
              <a:sym typeface="Calibri"/>
            </a:endParaRPr>
          </a:p>
          <a:p>
            <a:pPr indent="-247650" lvl="0" marL="228600" marR="0" rtl="0" algn="l">
              <a:lnSpc>
                <a:spcPct val="90000"/>
              </a:lnSpc>
              <a:spcBef>
                <a:spcPts val="0"/>
              </a:spcBef>
              <a:spcAft>
                <a:spcPts val="0"/>
              </a:spcAft>
              <a:buClr>
                <a:srgbClr val="202124"/>
              </a:buClr>
              <a:buSzPts val="1900"/>
              <a:buChar char="•"/>
            </a:pPr>
            <a:r>
              <a:rPr i="0" lang="en-US" sz="1900">
                <a:solidFill>
                  <a:srgbClr val="202124"/>
                </a:solidFill>
                <a:latin typeface="Calibri"/>
                <a:ea typeface="Calibri"/>
                <a:cs typeface="Calibri"/>
                <a:sym typeface="Calibri"/>
              </a:rPr>
              <a:t>Nslookup is an abbreviation of “name server lookup”.</a:t>
            </a:r>
            <a:endParaRPr i="0" sz="1900">
              <a:solidFill>
                <a:srgbClr val="202124"/>
              </a:solidFill>
              <a:latin typeface="Calibri"/>
              <a:ea typeface="Calibri"/>
              <a:cs typeface="Calibri"/>
              <a:sym typeface="Calibri"/>
            </a:endParaRPr>
          </a:p>
          <a:p>
            <a:pPr indent="0" lvl="0" marL="228600" marR="0" rtl="0" algn="l">
              <a:lnSpc>
                <a:spcPct val="90000"/>
              </a:lnSpc>
              <a:spcBef>
                <a:spcPts val="0"/>
              </a:spcBef>
              <a:spcAft>
                <a:spcPts val="0"/>
              </a:spcAft>
              <a:buNone/>
            </a:pPr>
            <a:r>
              <a:t/>
            </a:r>
            <a:endParaRPr sz="1900">
              <a:solidFill>
                <a:srgbClr val="202124"/>
              </a:solidFill>
              <a:latin typeface="Calibri"/>
              <a:ea typeface="Calibri"/>
              <a:cs typeface="Calibri"/>
              <a:sym typeface="Calibri"/>
            </a:endParaRPr>
          </a:p>
          <a:p>
            <a:pPr indent="-247650" lvl="0" marL="228600" marR="0" rtl="0" algn="l">
              <a:lnSpc>
                <a:spcPct val="90000"/>
              </a:lnSpc>
              <a:spcBef>
                <a:spcPts val="0"/>
              </a:spcBef>
              <a:spcAft>
                <a:spcPts val="0"/>
              </a:spcAft>
              <a:buClr>
                <a:srgbClr val="202124"/>
              </a:buClr>
              <a:buSzPts val="1900"/>
              <a:buChar char="•"/>
            </a:pPr>
            <a:r>
              <a:rPr i="0" lang="en-US" sz="1900">
                <a:solidFill>
                  <a:srgbClr val="3C3C3C"/>
                </a:solidFill>
                <a:latin typeface="Calibri"/>
                <a:ea typeface="Calibri"/>
                <a:cs typeface="Calibri"/>
                <a:sym typeface="Calibri"/>
              </a:rPr>
              <a:t>Nslookup is used to find the IP</a:t>
            </a:r>
            <a:r>
              <a:rPr b="1" i="0" lang="en-US" sz="1900">
                <a:solidFill>
                  <a:srgbClr val="3C3C3C"/>
                </a:solidFill>
                <a:latin typeface="Calibri"/>
                <a:ea typeface="Calibri"/>
                <a:cs typeface="Calibri"/>
                <a:sym typeface="Calibri"/>
              </a:rPr>
              <a:t> </a:t>
            </a:r>
            <a:r>
              <a:rPr i="0" lang="en-US" sz="1900">
                <a:solidFill>
                  <a:srgbClr val="3C3C3C"/>
                </a:solidFill>
                <a:latin typeface="Calibri"/>
                <a:ea typeface="Calibri"/>
                <a:cs typeface="Calibri"/>
                <a:sym typeface="Calibri"/>
              </a:rPr>
              <a:t>address that corresponds to a host, or the domain name that corresponds to an IP address (a process called “Reverse DNS Lookup”). </a:t>
            </a:r>
            <a:endParaRPr sz="1900">
              <a:latin typeface="Calibri"/>
              <a:ea typeface="Calibri"/>
              <a:cs typeface="Calibri"/>
              <a:sym typeface="Calibri"/>
            </a:endParaRPr>
          </a:p>
          <a:p>
            <a:pPr indent="-107950" lvl="0" marL="228600" rtl="0" algn="l">
              <a:lnSpc>
                <a:spcPct val="90000"/>
              </a:lnSpc>
              <a:spcBef>
                <a:spcPts val="1000"/>
              </a:spcBef>
              <a:spcAft>
                <a:spcPts val="0"/>
              </a:spcAft>
              <a:buClr>
                <a:schemeClr val="dk1"/>
              </a:buClr>
              <a:buSzPts val="1900"/>
              <a:buNone/>
            </a:pPr>
            <a:r>
              <a:t/>
            </a:r>
            <a:endParaRPr sz="1900">
              <a:solidFill>
                <a:srgbClr val="333333"/>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900"/>
              <a:buNone/>
            </a:pPr>
            <a:r>
              <a:t/>
            </a:r>
            <a:endParaRPr b="0" i="0" sz="1900">
              <a:solidFill>
                <a:srgbClr val="333333"/>
              </a:solidFill>
              <a:latin typeface="Calibri"/>
              <a:ea typeface="Calibri"/>
              <a:cs typeface="Calibri"/>
              <a:sym typeface="Calibri"/>
            </a:endParaRPr>
          </a:p>
          <a:p>
            <a:pPr indent="-101600" lvl="0" marL="228600" rtl="0" algn="l">
              <a:lnSpc>
                <a:spcPct val="90000"/>
              </a:lnSpc>
              <a:spcBef>
                <a:spcPts val="1000"/>
              </a:spcBef>
              <a:spcAft>
                <a:spcPts val="0"/>
              </a:spcAft>
              <a:buClr>
                <a:schemeClr val="dk1"/>
              </a:buClr>
              <a:buSzPts val="2000"/>
              <a:buNone/>
            </a:pPr>
            <a:r>
              <a:t/>
            </a:r>
            <a:endParaRPr sz="20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198" name="Shape 198"/>
        <p:cNvGrpSpPr/>
        <p:nvPr/>
      </p:nvGrpSpPr>
      <p:grpSpPr>
        <a:xfrm>
          <a:off x="0" y="0"/>
          <a:ext cx="0" cy="0"/>
          <a:chOff x="0" y="0"/>
          <a:chExt cx="0" cy="0"/>
        </a:xfrm>
      </p:grpSpPr>
      <p:sp>
        <p:nvSpPr>
          <p:cNvPr id="199" name="Google Shape;199;p6"/>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0" name="Google Shape;200;p6"/>
          <p:cNvSpPr txBox="1"/>
          <p:nvPr>
            <p:ph type="title"/>
          </p:nvPr>
        </p:nvSpPr>
        <p:spPr>
          <a:xfrm>
            <a:off x="4090507" y="764372"/>
            <a:ext cx="7434070" cy="143228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entury Gothic"/>
              <a:buNone/>
            </a:pPr>
            <a:r>
              <a:rPr lang="en-US"/>
              <a:t>WHOIS</a:t>
            </a:r>
            <a:endParaRPr/>
          </a:p>
        </p:txBody>
      </p:sp>
      <p:sp>
        <p:nvSpPr>
          <p:cNvPr id="201" name="Google Shape;201;p6"/>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02" name="Google Shape;202;p6"/>
          <p:cNvPicPr preferRelativeResize="0"/>
          <p:nvPr/>
        </p:nvPicPr>
        <p:blipFill rotWithShape="1">
          <a:blip r:embed="rId3">
            <a:alphaModFix/>
          </a:blip>
          <a:srcRect b="531" l="0" r="43745" t="-531"/>
          <a:stretch/>
        </p:blipFill>
        <p:spPr>
          <a:xfrm rot="-5400000">
            <a:off x="-1264032" y="2187576"/>
            <a:ext cx="6857999" cy="2482850"/>
          </a:xfrm>
          <a:prstGeom prst="rect">
            <a:avLst/>
          </a:prstGeom>
          <a:noFill/>
          <a:ln>
            <a:noFill/>
          </a:ln>
        </p:spPr>
      </p:pic>
      <p:sp>
        <p:nvSpPr>
          <p:cNvPr id="203" name="Google Shape;203;p6"/>
          <p:cNvSpPr txBox="1"/>
          <p:nvPr>
            <p:ph idx="1" type="body"/>
          </p:nvPr>
        </p:nvSpPr>
        <p:spPr>
          <a:xfrm>
            <a:off x="4072158" y="2357438"/>
            <a:ext cx="7454077" cy="3589785"/>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200"/>
              <a:buNone/>
            </a:pPr>
            <a:r>
              <a:t/>
            </a:r>
            <a:endParaRPr sz="1200">
              <a:solidFill>
                <a:srgbClr val="222222"/>
              </a:solidFill>
              <a:latin typeface="Arial"/>
              <a:ea typeface="Arial"/>
              <a:cs typeface="Arial"/>
              <a:sym typeface="Arial"/>
            </a:endParaRPr>
          </a:p>
          <a:p>
            <a:pPr indent="-241300" lvl="0" marL="228600" marR="0" rtl="0" algn="l">
              <a:lnSpc>
                <a:spcPct val="90000"/>
              </a:lnSpc>
              <a:spcBef>
                <a:spcPts val="0"/>
              </a:spcBef>
              <a:spcAft>
                <a:spcPts val="0"/>
              </a:spcAft>
              <a:buClr>
                <a:srgbClr val="202124"/>
              </a:buClr>
              <a:buSzPts val="1800"/>
              <a:buFont typeface="Calibri"/>
              <a:buChar char="•"/>
            </a:pPr>
            <a:r>
              <a:rPr i="0" lang="en-US" sz="1800">
                <a:solidFill>
                  <a:srgbClr val="202124"/>
                </a:solidFill>
                <a:latin typeface="Calibri"/>
                <a:ea typeface="Calibri"/>
                <a:cs typeface="Calibri"/>
                <a:sym typeface="Calibri"/>
              </a:rPr>
              <a:t>Whois, pronounced "who is", allows users to look up the name and contact information of a registered domain name (website). </a:t>
            </a:r>
            <a:endParaRPr i="0" sz="1800">
              <a:solidFill>
                <a:srgbClr val="202124"/>
              </a:solidFill>
              <a:latin typeface="Calibri"/>
              <a:ea typeface="Calibri"/>
              <a:cs typeface="Calibri"/>
              <a:sym typeface="Calibri"/>
            </a:endParaRPr>
          </a:p>
          <a:p>
            <a:pPr indent="0" lvl="0" marL="228600" marR="0" rtl="0" algn="l">
              <a:lnSpc>
                <a:spcPct val="90000"/>
              </a:lnSpc>
              <a:spcBef>
                <a:spcPts val="0"/>
              </a:spcBef>
              <a:spcAft>
                <a:spcPts val="0"/>
              </a:spcAft>
              <a:buNone/>
            </a:pPr>
            <a:r>
              <a:t/>
            </a:r>
            <a:endParaRPr sz="1800">
              <a:solidFill>
                <a:srgbClr val="202124"/>
              </a:solidFill>
              <a:latin typeface="Calibri"/>
              <a:ea typeface="Calibri"/>
              <a:cs typeface="Calibri"/>
              <a:sym typeface="Calibri"/>
            </a:endParaRPr>
          </a:p>
          <a:p>
            <a:pPr indent="-241300" lvl="0" marL="228600" marR="0" rtl="0" algn="l">
              <a:lnSpc>
                <a:spcPct val="90000"/>
              </a:lnSpc>
              <a:spcBef>
                <a:spcPts val="0"/>
              </a:spcBef>
              <a:spcAft>
                <a:spcPts val="0"/>
              </a:spcAft>
              <a:buClr>
                <a:srgbClr val="202124"/>
              </a:buClr>
              <a:buSzPts val="1800"/>
              <a:buFont typeface="Calibri"/>
              <a:buChar char="•"/>
            </a:pPr>
            <a:r>
              <a:rPr i="0" lang="en-US" sz="1800">
                <a:solidFill>
                  <a:srgbClr val="202124"/>
                </a:solidFill>
                <a:latin typeface="Calibri"/>
                <a:ea typeface="Calibri"/>
                <a:cs typeface="Calibri"/>
                <a:sym typeface="Calibri"/>
              </a:rPr>
              <a:t>Whois is a widely used Internet record listing that identifies who owns a domain and how to get in contact with them. </a:t>
            </a:r>
            <a:endParaRPr sz="1800">
              <a:latin typeface="Calibri"/>
              <a:ea typeface="Calibri"/>
              <a:cs typeface="Calibri"/>
              <a:sym typeface="Calibri"/>
            </a:endParaRPr>
          </a:p>
          <a:p>
            <a:pPr indent="-107950" lvl="0" marL="228600" rtl="0" algn="l">
              <a:lnSpc>
                <a:spcPct val="90000"/>
              </a:lnSpc>
              <a:spcBef>
                <a:spcPts val="1000"/>
              </a:spcBef>
              <a:spcAft>
                <a:spcPts val="0"/>
              </a:spcAft>
              <a:buClr>
                <a:schemeClr val="dk1"/>
              </a:buClr>
              <a:buSzPts val="1900"/>
              <a:buNone/>
            </a:pPr>
            <a:r>
              <a:t/>
            </a:r>
            <a:endParaRPr sz="1900">
              <a:solidFill>
                <a:srgbClr val="333333"/>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900"/>
              <a:buNone/>
            </a:pPr>
            <a:r>
              <a:t/>
            </a:r>
            <a:endParaRPr b="0" i="0" sz="1900">
              <a:solidFill>
                <a:srgbClr val="333333"/>
              </a:solidFill>
              <a:latin typeface="Calibri"/>
              <a:ea typeface="Calibri"/>
              <a:cs typeface="Calibri"/>
              <a:sym typeface="Calibri"/>
            </a:endParaRPr>
          </a:p>
          <a:p>
            <a:pPr indent="-101600" lvl="0" marL="228600" rtl="0" algn="l">
              <a:lnSpc>
                <a:spcPct val="90000"/>
              </a:lnSpc>
              <a:spcBef>
                <a:spcPts val="1000"/>
              </a:spcBef>
              <a:spcAft>
                <a:spcPts val="0"/>
              </a:spcAft>
              <a:buClr>
                <a:schemeClr val="dk1"/>
              </a:buClr>
              <a:buSzPts val="2000"/>
              <a:buNone/>
            </a:pPr>
            <a:r>
              <a:t/>
            </a:r>
            <a:endParaRPr sz="20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07" name="Shape 207"/>
        <p:cNvGrpSpPr/>
        <p:nvPr/>
      </p:nvGrpSpPr>
      <p:grpSpPr>
        <a:xfrm>
          <a:off x="0" y="0"/>
          <a:ext cx="0" cy="0"/>
          <a:chOff x="0" y="0"/>
          <a:chExt cx="0" cy="0"/>
        </a:xfrm>
      </p:grpSpPr>
      <p:sp>
        <p:nvSpPr>
          <p:cNvPr id="208" name="Google Shape;208;p7"/>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09" name="Google Shape;209;p7"/>
          <p:cNvSpPr txBox="1"/>
          <p:nvPr>
            <p:ph type="title"/>
          </p:nvPr>
        </p:nvSpPr>
        <p:spPr>
          <a:xfrm>
            <a:off x="4090507" y="764372"/>
            <a:ext cx="7434070" cy="143228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Century Gothic"/>
              <a:buNone/>
            </a:pPr>
            <a:r>
              <a:rPr lang="en-US"/>
              <a:t>NETSTAT</a:t>
            </a:r>
            <a:endParaRPr/>
          </a:p>
        </p:txBody>
      </p:sp>
      <p:sp>
        <p:nvSpPr>
          <p:cNvPr id="210" name="Google Shape;210;p7"/>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11" name="Google Shape;211;p7"/>
          <p:cNvPicPr preferRelativeResize="0"/>
          <p:nvPr/>
        </p:nvPicPr>
        <p:blipFill rotWithShape="1">
          <a:blip r:embed="rId3">
            <a:alphaModFix/>
          </a:blip>
          <a:srcRect b="531" l="0" r="43745" t="-531"/>
          <a:stretch/>
        </p:blipFill>
        <p:spPr>
          <a:xfrm rot="-5400000">
            <a:off x="-1264032" y="2187576"/>
            <a:ext cx="6857999" cy="2482850"/>
          </a:xfrm>
          <a:prstGeom prst="rect">
            <a:avLst/>
          </a:prstGeom>
          <a:noFill/>
          <a:ln>
            <a:noFill/>
          </a:ln>
        </p:spPr>
      </p:pic>
      <p:sp>
        <p:nvSpPr>
          <p:cNvPr id="212" name="Google Shape;212;p7"/>
          <p:cNvSpPr txBox="1"/>
          <p:nvPr>
            <p:ph idx="1" type="body"/>
          </p:nvPr>
        </p:nvSpPr>
        <p:spPr>
          <a:xfrm>
            <a:off x="4072158" y="2357438"/>
            <a:ext cx="7454077" cy="3589785"/>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200"/>
              <a:buNone/>
            </a:pPr>
            <a:r>
              <a:t/>
            </a:r>
            <a:endParaRPr sz="1200">
              <a:solidFill>
                <a:srgbClr val="222222"/>
              </a:solidFill>
              <a:latin typeface="Arial"/>
              <a:ea typeface="Arial"/>
              <a:cs typeface="Arial"/>
              <a:sym typeface="Arial"/>
            </a:endParaRPr>
          </a:p>
          <a:p>
            <a:pPr indent="-241300" lvl="0" marL="228600" marR="0" rtl="0" algn="l">
              <a:lnSpc>
                <a:spcPct val="90000"/>
              </a:lnSpc>
              <a:spcBef>
                <a:spcPts val="0"/>
              </a:spcBef>
              <a:spcAft>
                <a:spcPts val="0"/>
              </a:spcAft>
              <a:buClr>
                <a:srgbClr val="202124"/>
              </a:buClr>
              <a:buSzPts val="1800"/>
              <a:buFont typeface="Calibri"/>
              <a:buChar char="•"/>
            </a:pPr>
            <a:r>
              <a:rPr i="0" lang="en-US" sz="1800">
                <a:solidFill>
                  <a:srgbClr val="202124"/>
                </a:solidFill>
                <a:latin typeface="Calibri"/>
                <a:ea typeface="Calibri"/>
                <a:cs typeface="Calibri"/>
                <a:sym typeface="Calibri"/>
              </a:rPr>
              <a:t>The network statistics (netstat) command is a networking tool used for troubleshooting and configuration, that can also serve as a monitoring tool for connections over the network.</a:t>
            </a:r>
            <a:endParaRPr sz="1800">
              <a:latin typeface="Calibri"/>
              <a:ea typeface="Calibri"/>
              <a:cs typeface="Calibri"/>
              <a:sym typeface="Calibri"/>
            </a:endParaRPr>
          </a:p>
          <a:p>
            <a:pPr indent="-127000" lvl="0" marL="228600" marR="0" rtl="0" algn="l">
              <a:lnSpc>
                <a:spcPct val="90000"/>
              </a:lnSpc>
              <a:spcBef>
                <a:spcPts val="0"/>
              </a:spcBef>
              <a:spcAft>
                <a:spcPts val="0"/>
              </a:spcAft>
              <a:buClr>
                <a:schemeClr val="dk1"/>
              </a:buClr>
              <a:buSzPts val="1600"/>
              <a:buNone/>
            </a:pPr>
            <a:r>
              <a:t/>
            </a:r>
            <a:endParaRPr i="0" sz="1800">
              <a:solidFill>
                <a:srgbClr val="222222"/>
              </a:solidFill>
              <a:latin typeface="Calibri"/>
              <a:ea typeface="Calibri"/>
              <a:cs typeface="Calibri"/>
              <a:sym typeface="Calibri"/>
            </a:endParaRPr>
          </a:p>
          <a:p>
            <a:pPr indent="-241300" lvl="0" marL="228600" marR="0" rtl="0" algn="l">
              <a:lnSpc>
                <a:spcPct val="90000"/>
              </a:lnSpc>
              <a:spcBef>
                <a:spcPts val="0"/>
              </a:spcBef>
              <a:spcAft>
                <a:spcPts val="0"/>
              </a:spcAft>
              <a:buClr>
                <a:srgbClr val="222222"/>
              </a:buClr>
              <a:buSzPts val="1800"/>
              <a:buFont typeface="Calibri"/>
              <a:buChar char="•"/>
            </a:pPr>
            <a:r>
              <a:rPr lang="en-US" sz="1800">
                <a:solidFill>
                  <a:srgbClr val="222222"/>
                </a:solidFill>
                <a:latin typeface="Calibri"/>
                <a:ea typeface="Calibri"/>
                <a:cs typeface="Calibri"/>
                <a:sym typeface="Calibri"/>
              </a:rPr>
              <a:t>Netstat checks </a:t>
            </a:r>
            <a:r>
              <a:rPr lang="en-US" sz="1800">
                <a:solidFill>
                  <a:srgbClr val="222222"/>
                </a:solidFill>
                <a:latin typeface="Calibri"/>
                <a:ea typeface="Calibri"/>
                <a:cs typeface="Calibri"/>
                <a:sym typeface="Calibri"/>
              </a:rPr>
              <a:t>which ports on your hosts are open and listening.</a:t>
            </a:r>
            <a:endParaRPr sz="1800">
              <a:solidFill>
                <a:srgbClr val="222222"/>
              </a:solidFill>
              <a:latin typeface="Calibri"/>
              <a:ea typeface="Calibri"/>
              <a:cs typeface="Calibri"/>
              <a:sym typeface="Calibri"/>
            </a:endParaRPr>
          </a:p>
          <a:p>
            <a:pPr indent="0" lvl="0" marL="228600" marR="0" rtl="0" algn="l">
              <a:lnSpc>
                <a:spcPct val="90000"/>
              </a:lnSpc>
              <a:spcBef>
                <a:spcPts val="0"/>
              </a:spcBef>
              <a:spcAft>
                <a:spcPts val="0"/>
              </a:spcAft>
              <a:buNone/>
            </a:pPr>
            <a:r>
              <a:t/>
            </a:r>
            <a:endParaRPr sz="1800">
              <a:solidFill>
                <a:srgbClr val="222222"/>
              </a:solidFill>
              <a:latin typeface="Calibri"/>
              <a:ea typeface="Calibri"/>
              <a:cs typeface="Calibri"/>
              <a:sym typeface="Calibri"/>
            </a:endParaRPr>
          </a:p>
          <a:p>
            <a:pPr indent="-241300" lvl="0" marL="228600" marR="0" rtl="0" algn="l">
              <a:lnSpc>
                <a:spcPct val="90000"/>
              </a:lnSpc>
              <a:spcBef>
                <a:spcPts val="0"/>
              </a:spcBef>
              <a:spcAft>
                <a:spcPts val="0"/>
              </a:spcAft>
              <a:buClr>
                <a:srgbClr val="222222"/>
              </a:buClr>
              <a:buSzPts val="1800"/>
              <a:buFont typeface="Calibri"/>
              <a:buChar char="•"/>
            </a:pPr>
            <a:r>
              <a:rPr lang="en-US" sz="1800">
                <a:solidFill>
                  <a:srgbClr val="222222"/>
                </a:solidFill>
                <a:latin typeface="Calibri"/>
                <a:ea typeface="Calibri"/>
                <a:cs typeface="Calibri"/>
                <a:sym typeface="Calibri"/>
              </a:rPr>
              <a:t>Netstat tells us who else is connected to our host and on what ports. This can be especially helpful if we suspect that our security has been compromised.</a:t>
            </a:r>
            <a:endParaRPr sz="1800">
              <a:solidFill>
                <a:srgbClr val="222222"/>
              </a:solidFill>
              <a:latin typeface="Calibri"/>
              <a:ea typeface="Calibri"/>
              <a:cs typeface="Calibri"/>
              <a:sym typeface="Calibri"/>
            </a:endParaRPr>
          </a:p>
          <a:p>
            <a:pPr indent="-101600" lvl="0" marL="228600" rtl="0" algn="l">
              <a:lnSpc>
                <a:spcPct val="90000"/>
              </a:lnSpc>
              <a:spcBef>
                <a:spcPts val="1000"/>
              </a:spcBef>
              <a:spcAft>
                <a:spcPts val="0"/>
              </a:spcAft>
              <a:buClr>
                <a:schemeClr val="dk1"/>
              </a:buClr>
              <a:buSzPts val="2000"/>
              <a:buNone/>
            </a:pPr>
            <a:r>
              <a:t/>
            </a:r>
            <a:endParaRPr sz="20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16" name="Shape 216"/>
        <p:cNvGrpSpPr/>
        <p:nvPr/>
      </p:nvGrpSpPr>
      <p:grpSpPr>
        <a:xfrm>
          <a:off x="0" y="0"/>
          <a:ext cx="0" cy="0"/>
          <a:chOff x="0" y="0"/>
          <a:chExt cx="0" cy="0"/>
        </a:xfrm>
      </p:grpSpPr>
      <p:pic>
        <p:nvPicPr>
          <p:cNvPr id="217" name="Google Shape;217;p8"/>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18" name="Google Shape;218;p8"/>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19" name="Google Shape;219;p8"/>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20" name="Google Shape;220;p8"/>
          <p:cNvSpPr txBox="1"/>
          <p:nvPr>
            <p:ph type="title"/>
          </p:nvPr>
        </p:nvSpPr>
        <p:spPr>
          <a:xfrm>
            <a:off x="3854450" y="965200"/>
            <a:ext cx="7372350" cy="340468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entury Gothic"/>
              <a:buNone/>
            </a:pPr>
            <a:r>
              <a:rPr lang="en-US" sz="6000"/>
              <a:t>PRACTICAL ACTIVITY</a:t>
            </a:r>
            <a:br>
              <a:rPr lang="en-US" sz="6000"/>
            </a:br>
            <a:r>
              <a:rPr lang="en-US" sz="6000"/>
              <a:t>SCANNING EXERCISE</a:t>
            </a:r>
            <a:endParaRPr/>
          </a:p>
        </p:txBody>
      </p:sp>
      <p:sp>
        <p:nvSpPr>
          <p:cNvPr id="221" name="Google Shape;221;p8"/>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22" name="Google Shape;222;p8"/>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50000">
              <a:srgbClr val="FAFAFA"/>
            </a:gs>
            <a:gs pos="100000">
              <a:srgbClr val="CECECE"/>
            </a:gs>
          </a:gsLst>
          <a:lin ang="5400000" scaled="0"/>
        </a:gradFill>
      </p:bgPr>
    </p:bg>
    <p:spTree>
      <p:nvGrpSpPr>
        <p:cNvPr id="226" name="Shape 226"/>
        <p:cNvGrpSpPr/>
        <p:nvPr/>
      </p:nvGrpSpPr>
      <p:grpSpPr>
        <a:xfrm>
          <a:off x="0" y="0"/>
          <a:ext cx="0" cy="0"/>
          <a:chOff x="0" y="0"/>
          <a:chExt cx="0" cy="0"/>
        </a:xfrm>
      </p:grpSpPr>
      <p:pic>
        <p:nvPicPr>
          <p:cNvPr id="227" name="Google Shape;227;p9"/>
          <p:cNvPicPr preferRelativeResize="0"/>
          <p:nvPr/>
        </p:nvPicPr>
        <p:blipFill rotWithShape="1">
          <a:blip r:embed="rId3">
            <a:alphaModFix/>
          </a:blip>
          <a:srcRect b="0" l="0" r="0" t="0"/>
          <a:stretch/>
        </p:blipFill>
        <p:spPr>
          <a:xfrm>
            <a:off x="0" y="0"/>
            <a:ext cx="12192000" cy="1441450"/>
          </a:xfrm>
          <a:prstGeom prst="rect">
            <a:avLst/>
          </a:prstGeom>
          <a:noFill/>
          <a:ln>
            <a:noFill/>
          </a:ln>
        </p:spPr>
      </p:pic>
      <p:pic>
        <p:nvPicPr>
          <p:cNvPr id="228" name="Google Shape;228;p9"/>
          <p:cNvPicPr preferRelativeResize="0"/>
          <p:nvPr/>
        </p:nvPicPr>
        <p:blipFill rotWithShape="1">
          <a:blip r:embed="rId4">
            <a:alphaModFix/>
          </a:blip>
          <a:srcRect b="0" l="0" r="0" t="0"/>
          <a:stretch/>
        </p:blipFill>
        <p:spPr>
          <a:xfrm>
            <a:off x="0" y="4375150"/>
            <a:ext cx="12192000" cy="2482850"/>
          </a:xfrm>
          <a:prstGeom prst="rect">
            <a:avLst/>
          </a:prstGeom>
          <a:noFill/>
          <a:ln>
            <a:noFill/>
          </a:ln>
        </p:spPr>
      </p:pic>
      <p:sp>
        <p:nvSpPr>
          <p:cNvPr id="229" name="Google Shape;229;p9"/>
          <p:cNvSpPr/>
          <p:nvPr/>
        </p:nvSpPr>
        <p:spPr>
          <a:xfrm>
            <a:off x="0" y="0"/>
            <a:ext cx="12192000" cy="6858000"/>
          </a:xfrm>
          <a:prstGeom prst="rect">
            <a:avLst/>
          </a:prstGeom>
          <a:gradFill>
            <a:gsLst>
              <a:gs pos="0">
                <a:schemeClr val="lt1"/>
              </a:gs>
              <a:gs pos="50000">
                <a:srgbClr val="FAFAFA"/>
              </a:gs>
              <a:gs pos="100000">
                <a:srgbClr val="CECECE"/>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30" name="Google Shape;230;p9"/>
          <p:cNvSpPr txBox="1"/>
          <p:nvPr>
            <p:ph idx="1" type="body"/>
          </p:nvPr>
        </p:nvSpPr>
        <p:spPr>
          <a:xfrm>
            <a:off x="4113021" y="720725"/>
            <a:ext cx="7372350" cy="47371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t/>
            </a:r>
            <a:endParaRPr sz="2000">
              <a:latin typeface="Arial"/>
              <a:ea typeface="Arial"/>
              <a:cs typeface="Arial"/>
              <a:sym typeface="Arial"/>
            </a:endParaRPr>
          </a:p>
          <a:p>
            <a:pPr indent="0" lvl="0" marL="0" marR="0" rtl="0" algn="l">
              <a:lnSpc>
                <a:spcPct val="90000"/>
              </a:lnSpc>
              <a:spcBef>
                <a:spcPts val="0"/>
              </a:spcBef>
              <a:spcAft>
                <a:spcPts val="0"/>
              </a:spcAft>
              <a:buClr>
                <a:schemeClr val="dk1"/>
              </a:buClr>
              <a:buSzPts val="2000"/>
              <a:buNone/>
            </a:pPr>
            <a:r>
              <a:rPr b="1" lang="en-US" sz="2000">
                <a:latin typeface="Century Gothic"/>
                <a:ea typeface="Century Gothic"/>
                <a:cs typeface="Century Gothic"/>
                <a:sym typeface="Century Gothic"/>
              </a:rPr>
              <a:t> 1) </a:t>
            </a:r>
            <a:r>
              <a:rPr b="1" lang="en-US" sz="2000">
                <a:latin typeface="Calibri"/>
                <a:ea typeface="Calibri"/>
                <a:cs typeface="Calibri"/>
                <a:sym typeface="Calibri"/>
              </a:rPr>
              <a:t>How many hops from your machine to your assigned website?</a:t>
            </a:r>
            <a:endParaRPr b="1" i="0" sz="2000">
              <a:latin typeface="Century Gothic"/>
              <a:ea typeface="Century Gothic"/>
              <a:cs typeface="Century Gothic"/>
              <a:sym typeface="Century Gothic"/>
            </a:endParaRPr>
          </a:p>
          <a:p>
            <a:pPr indent="-101600" lvl="0" marL="228600" marR="0" rtl="0" algn="l">
              <a:lnSpc>
                <a:spcPct val="90000"/>
              </a:lnSpc>
              <a:spcBef>
                <a:spcPts val="0"/>
              </a:spcBef>
              <a:spcAft>
                <a:spcPts val="0"/>
              </a:spcAft>
              <a:buClr>
                <a:schemeClr val="dk1"/>
              </a:buClr>
              <a:buSzPts val="2000"/>
              <a:buNone/>
            </a:pPr>
            <a:r>
              <a:t/>
            </a:r>
            <a:endParaRPr b="0" i="0" sz="2000">
              <a:latin typeface="Century Gothic"/>
              <a:ea typeface="Century Gothic"/>
              <a:cs typeface="Century Gothic"/>
              <a:sym typeface="Century Gothic"/>
            </a:endParaRPr>
          </a:p>
          <a:p>
            <a:pPr indent="0" lvl="0" marL="0" marR="0" rtl="0" algn="l">
              <a:lnSpc>
                <a:spcPct val="90000"/>
              </a:lnSpc>
              <a:spcBef>
                <a:spcPts val="0"/>
              </a:spcBef>
              <a:spcAft>
                <a:spcPts val="0"/>
              </a:spcAft>
              <a:buClr>
                <a:schemeClr val="dk1"/>
              </a:buClr>
              <a:buSzPts val="2000"/>
              <a:buNone/>
            </a:pPr>
            <a:r>
              <a:rPr lang="en-US" sz="2000">
                <a:latin typeface="Century Gothic"/>
                <a:ea typeface="Century Gothic"/>
                <a:cs typeface="Century Gothic"/>
                <a:sym typeface="Century Gothic"/>
              </a:rPr>
              <a:t>   </a:t>
            </a:r>
            <a:endParaRPr/>
          </a:p>
          <a:p>
            <a:pPr indent="0" lvl="0" marL="0" rtl="0" algn="l">
              <a:lnSpc>
                <a:spcPct val="90000"/>
              </a:lnSpc>
              <a:spcBef>
                <a:spcPts val="1000"/>
              </a:spcBef>
              <a:spcAft>
                <a:spcPts val="0"/>
              </a:spcAft>
              <a:buClr>
                <a:schemeClr val="dk1"/>
              </a:buClr>
              <a:buSzPts val="2000"/>
              <a:buNone/>
            </a:pPr>
            <a:r>
              <a:t/>
            </a:r>
            <a:endParaRPr sz="2000"/>
          </a:p>
        </p:txBody>
      </p:sp>
      <p:sp>
        <p:nvSpPr>
          <p:cNvPr id="231" name="Google Shape;231;p9"/>
          <p:cNvSpPr/>
          <p:nvPr/>
        </p:nvSpPr>
        <p:spPr>
          <a:xfrm>
            <a:off x="0" y="0"/>
            <a:ext cx="3406393" cy="6858000"/>
          </a:xfrm>
          <a:prstGeom prst="rect">
            <a:avLst/>
          </a:prstGeom>
          <a:gradFill>
            <a:gsLst>
              <a:gs pos="0">
                <a:srgbClr val="CB241E"/>
              </a:gs>
              <a:gs pos="23000">
                <a:srgbClr val="CB241E"/>
              </a:gs>
              <a:gs pos="69000">
                <a:srgbClr val="AB1E19"/>
              </a:gs>
              <a:gs pos="97000">
                <a:srgbClr val="A01C17"/>
              </a:gs>
              <a:gs pos="100000">
                <a:srgbClr val="A01C17"/>
              </a:gs>
            </a:gsLst>
            <a:path path="circle">
              <a:fillToRect b="50%" l="50%" r="50%" t="50%"/>
            </a:path>
            <a:tileRect/>
          </a:gradFill>
          <a:ln>
            <a:noFill/>
          </a:ln>
          <a:effectLst>
            <a:outerShdw blurRad="635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rgbClr val="FFFFFF"/>
              </a:solidFill>
              <a:latin typeface="Century Gothic"/>
              <a:ea typeface="Century Gothic"/>
              <a:cs typeface="Century Gothic"/>
              <a:sym typeface="Century Gothic"/>
            </a:endParaRPr>
          </a:p>
        </p:txBody>
      </p:sp>
      <p:pic>
        <p:nvPicPr>
          <p:cNvPr id="232" name="Google Shape;232;p9"/>
          <p:cNvPicPr preferRelativeResize="0"/>
          <p:nvPr/>
        </p:nvPicPr>
        <p:blipFill rotWithShape="1">
          <a:blip r:embed="rId5">
            <a:alphaModFix/>
          </a:blip>
          <a:srcRect b="531" l="0" r="43745" t="-531"/>
          <a:stretch/>
        </p:blipFill>
        <p:spPr>
          <a:xfrm rot="-5400000">
            <a:off x="-1264032" y="2187576"/>
            <a:ext cx="6857999" cy="2482850"/>
          </a:xfrm>
          <a:prstGeom prst="rect">
            <a:avLst/>
          </a:prstGeom>
          <a:noFill/>
          <a:ln>
            <a:noFill/>
          </a:ln>
        </p:spPr>
      </p:pic>
      <p:sp>
        <p:nvSpPr>
          <p:cNvPr id="233" name="Google Shape;233;p9"/>
          <p:cNvSpPr/>
          <p:nvPr/>
        </p:nvSpPr>
        <p:spPr>
          <a:xfrm>
            <a:off x="3851590" y="6080919"/>
            <a:ext cx="478345" cy="338653"/>
          </a:xfrm>
          <a:prstGeom prst="homePlate">
            <a:avLst>
              <a:gd fmla="val 50000" name="adj"/>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234" name="Google Shape;234;p9"/>
          <p:cNvSpPr txBox="1"/>
          <p:nvPr/>
        </p:nvSpPr>
        <p:spPr>
          <a:xfrm>
            <a:off x="4529153" y="6080925"/>
            <a:ext cx="69273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LINUX COMMAND: </a:t>
            </a:r>
            <a:r>
              <a:rPr lang="en-US" sz="1800">
                <a:solidFill>
                  <a:schemeClr val="dk1"/>
                </a:solidFill>
                <a:latin typeface="Calibri"/>
                <a:ea typeface="Calibri"/>
                <a:cs typeface="Calibri"/>
                <a:sym typeface="Calibri"/>
              </a:rPr>
              <a:t>sudo traceroute daedalus-systems.co.uk</a:t>
            </a:r>
            <a:endParaRPr sz="1800">
              <a:solidFill>
                <a:schemeClr val="dk1"/>
              </a:solidFill>
              <a:latin typeface="Century Gothic"/>
              <a:ea typeface="Century Gothic"/>
              <a:cs typeface="Century Gothic"/>
              <a:sym typeface="Century Gothic"/>
            </a:endParaRPr>
          </a:p>
        </p:txBody>
      </p:sp>
      <p:graphicFrame>
        <p:nvGraphicFramePr>
          <p:cNvPr id="235" name="Google Shape;235;p9"/>
          <p:cNvGraphicFramePr/>
          <p:nvPr/>
        </p:nvGraphicFramePr>
        <p:xfrm>
          <a:off x="4605500" y="1546450"/>
          <a:ext cx="3000000" cy="3000000"/>
        </p:xfrm>
        <a:graphic>
          <a:graphicData uri="http://schemas.openxmlformats.org/drawingml/2006/table">
            <a:tbl>
              <a:tblPr bandRow="1">
                <a:noFill/>
                <a:tableStyleId>{89E8A0D9-7812-4E5B-966C-1389D16BBB38}</a:tableStyleId>
              </a:tblPr>
              <a:tblGrid>
                <a:gridCol w="447050"/>
                <a:gridCol w="1260475"/>
                <a:gridCol w="3689975"/>
                <a:gridCol w="630550"/>
              </a:tblGrid>
              <a:tr h="12700">
                <a:tc>
                  <a:txBody>
                    <a:bodyPr/>
                    <a:lstStyle/>
                    <a:p>
                      <a:pPr indent="0" lvl="0" marL="0" rtl="0" algn="l">
                        <a:spcBef>
                          <a:spcPts val="0"/>
                        </a:spcBef>
                        <a:spcAft>
                          <a:spcPts val="0"/>
                        </a:spcAft>
                        <a:buNone/>
                      </a:pPr>
                      <a:r>
                        <a:rPr b="1" lang="en-US" sz="1200">
                          <a:solidFill>
                            <a:srgbClr val="373A3C"/>
                          </a:solidFill>
                        </a:rPr>
                        <a:t>Hop</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IP Address</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Address</a:t>
                      </a:r>
                      <a:endParaRPr b="1" sz="1200">
                        <a:solidFill>
                          <a:srgbClr val="373A3C"/>
                        </a:solidFill>
                      </a:endParaRPr>
                    </a:p>
                  </a:txBody>
                  <a:tcPr marT="0" marB="0" marR="68575" marL="68575"/>
                </a:tc>
                <a:tc>
                  <a:txBody>
                    <a:bodyPr/>
                    <a:lstStyle/>
                    <a:p>
                      <a:pPr indent="0" lvl="0" marL="0" rtl="0" algn="l">
                        <a:spcBef>
                          <a:spcPts val="0"/>
                        </a:spcBef>
                        <a:spcAft>
                          <a:spcPts val="0"/>
                        </a:spcAft>
                        <a:buNone/>
                      </a:pPr>
                      <a:r>
                        <a:rPr b="1" lang="en-US" sz="1200">
                          <a:solidFill>
                            <a:srgbClr val="373A3C"/>
                          </a:solidFill>
                        </a:rPr>
                        <a:t>Time (ms)</a:t>
                      </a:r>
                      <a:endParaRPr b="1"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192.168.0.1</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N/A</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16.479 </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2</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N/A (Probably Due to Blocked ICMP Traffic) </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N/A</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3</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80.0.142.213</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cosh-core-2b-ae50-0.network.virginmedia.net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20.899</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4</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62.254.42.174</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m686-mp2.cvx1-b.lis.dial.ntli.net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20.546</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5</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213.46.174.118</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213.46.174.118</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24.314</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6</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62.115.120.238</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ldn-bb4-link.ip.twelve99.net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20.183</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7</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62.115.122.188</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ldn-bb1-link.ip.twelve99.net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18.965</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8</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213.155.136.99</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adm-bb3-link.ip.twelve99.net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24.649</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9</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62.115.134.26</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adm-bb4-link.ip.twelve99.net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25.631</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11</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62.115.120.227</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adm-b10-link.ip.twelve99.net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28.558</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12</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62.115.120.229</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adm-b10-link.ip.twelve99.net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28.077</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13</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62.115.145.217</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a2hosting-svc080530-ic370345.ip.twelve99-cust.net</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23.079</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14</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209.124.94.237</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209.124.94.237.static.a2webhosting.com</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27.466</a:t>
                      </a:r>
                      <a:endParaRPr sz="1200">
                        <a:solidFill>
                          <a:srgbClr val="373A3C"/>
                        </a:solidFill>
                      </a:endParaRPr>
                    </a:p>
                  </a:txBody>
                  <a:tcPr marT="0" marB="0" marR="68575" marL="68575"/>
                </a:tc>
              </a:tr>
              <a:tr h="12700">
                <a:tc>
                  <a:txBody>
                    <a:bodyPr/>
                    <a:lstStyle/>
                    <a:p>
                      <a:pPr indent="0" lvl="0" marL="0" rtl="0" algn="l">
                        <a:spcBef>
                          <a:spcPts val="0"/>
                        </a:spcBef>
                        <a:spcAft>
                          <a:spcPts val="0"/>
                        </a:spcAft>
                        <a:buNone/>
                      </a:pPr>
                      <a:r>
                        <a:rPr lang="en-US" sz="1200">
                          <a:solidFill>
                            <a:srgbClr val="373A3C"/>
                          </a:solidFill>
                        </a:rPr>
                        <a:t>15</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68.66.247.187</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68.66.247.187.static.a2webhosting.com</a:t>
                      </a:r>
                      <a:endParaRPr sz="1200">
                        <a:solidFill>
                          <a:srgbClr val="373A3C"/>
                        </a:solidFill>
                      </a:endParaRPr>
                    </a:p>
                  </a:txBody>
                  <a:tcPr marT="0" marB="0" marR="68575" marL="68575"/>
                </a:tc>
                <a:tc>
                  <a:txBody>
                    <a:bodyPr/>
                    <a:lstStyle/>
                    <a:p>
                      <a:pPr indent="0" lvl="0" marL="0" rtl="0" algn="l">
                        <a:spcBef>
                          <a:spcPts val="0"/>
                        </a:spcBef>
                        <a:spcAft>
                          <a:spcPts val="0"/>
                        </a:spcAft>
                        <a:buNone/>
                      </a:pPr>
                      <a:r>
                        <a:rPr lang="en-US" sz="1200">
                          <a:solidFill>
                            <a:srgbClr val="373A3C"/>
                          </a:solidFill>
                        </a:rPr>
                        <a:t>26.261</a:t>
                      </a:r>
                      <a:endParaRPr sz="1200">
                        <a:solidFill>
                          <a:srgbClr val="373A3C"/>
                        </a:solidFill>
                      </a:endParaRPr>
                    </a:p>
                  </a:txBody>
                  <a:tcPr marT="0" marB="0" marR="68575" marL="68575"/>
                </a:tc>
              </a:tr>
            </a:tbl>
          </a:graphicData>
        </a:graphic>
      </p:graphicFrame>
      <p:sp>
        <p:nvSpPr>
          <p:cNvPr id="236" name="Google Shape;236;p9"/>
          <p:cNvSpPr txBox="1"/>
          <p:nvPr/>
        </p:nvSpPr>
        <p:spPr>
          <a:xfrm>
            <a:off x="4605550" y="4619475"/>
            <a:ext cx="6028200" cy="144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rgbClr val="373A3C"/>
                </a:solidFill>
              </a:rPr>
              <a:t>Hops (11,12) (6,7) and (8,9) can be treated as one hop each.</a:t>
            </a:r>
            <a:endParaRPr sz="1200">
              <a:solidFill>
                <a:srgbClr val="373A3C"/>
              </a:solidFill>
            </a:endParaRPr>
          </a:p>
          <a:p>
            <a:pPr indent="0" lvl="0" marL="0" rtl="0" algn="l">
              <a:spcBef>
                <a:spcPts val="0"/>
              </a:spcBef>
              <a:spcAft>
                <a:spcPts val="0"/>
              </a:spcAft>
              <a:buNone/>
            </a:pPr>
            <a:r>
              <a:rPr lang="en-US" sz="1200">
                <a:solidFill>
                  <a:srgbClr val="373A3C"/>
                </a:solidFill>
              </a:rPr>
              <a:t>On our traceroute output these are treated as one hop.</a:t>
            </a:r>
            <a:endParaRPr sz="1200">
              <a:solidFill>
                <a:srgbClr val="373A3C"/>
              </a:solidFill>
            </a:endParaRPr>
          </a:p>
          <a:p>
            <a:pPr indent="0" lvl="0" marL="0" rtl="0" algn="l">
              <a:spcBef>
                <a:spcPts val="0"/>
              </a:spcBef>
              <a:spcAft>
                <a:spcPts val="0"/>
              </a:spcAft>
              <a:buNone/>
            </a:pPr>
            <a:r>
              <a:rPr lang="en-US" sz="1200">
                <a:solidFill>
                  <a:srgbClr val="373A3C"/>
                </a:solidFill>
              </a:rPr>
              <a:t>This is probably down to being a load balanced switch. </a:t>
            </a:r>
            <a:endParaRPr sz="1200">
              <a:solidFill>
                <a:srgbClr val="373A3C"/>
              </a:solidFill>
            </a:endParaRPr>
          </a:p>
          <a:p>
            <a:pPr indent="0" lvl="0" marL="0" rtl="0" algn="l">
              <a:spcBef>
                <a:spcPts val="0"/>
              </a:spcBef>
              <a:spcAft>
                <a:spcPts val="0"/>
              </a:spcAft>
              <a:buNone/>
            </a:pPr>
            <a:r>
              <a:t/>
            </a:r>
            <a:endParaRPr sz="1200">
              <a:solidFill>
                <a:srgbClr val="373A3C"/>
              </a:solidFill>
            </a:endParaRPr>
          </a:p>
          <a:p>
            <a:pPr indent="0" lvl="0" marL="0" rtl="0" algn="l">
              <a:spcBef>
                <a:spcPts val="0"/>
              </a:spcBef>
              <a:spcAft>
                <a:spcPts val="0"/>
              </a:spcAft>
              <a:buNone/>
            </a:pPr>
            <a:r>
              <a:rPr b="1" lang="en-US" sz="1200">
                <a:solidFill>
                  <a:srgbClr val="373A3C"/>
                </a:solidFill>
              </a:rPr>
              <a:t>There are 12 distinct Hops between the starting address and the final website.</a:t>
            </a:r>
            <a:endParaRPr b="1"/>
          </a:p>
        </p:txBody>
      </p:sp>
    </p:spTree>
  </p:cSld>
  <p:clrMapOvr>
    <a:masterClrMapping/>
  </p:clrMapOvr>
</p:sld>
</file>

<file path=ppt/theme/theme1.xml><?xml version="1.0" encoding="utf-8"?>
<a:theme xmlns:a="http://schemas.openxmlformats.org/drawingml/2006/main" xmlns:r="http://schemas.openxmlformats.org/officeDocument/2006/relationships" name="Trilha de Vapor">
  <a:themeElements>
    <a:clrScheme name="Trilha de Vapor">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ilha de Vapor">
  <a:themeElements>
    <a:clrScheme name="Trilha de Vapor">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2021-08-30T16:55:03Z</dcterms:created>
  <dc:creator>Alice Villar</dc:creator>
</cp:coreProperties>
</file>